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18288000" cy="10287000"/>
  <p:notesSz cx="6858000" cy="9144000"/>
  <p:embeddedFontLst>
    <p:embeddedFont>
      <p:font typeface="Arial Nova" panose="020B0504020202020204" pitchFamily="34" charset="0"/>
      <p:regular r:id="rId33"/>
      <p:bold r:id="rId34"/>
      <p:italic r:id="rId35"/>
      <p:boldItalic r:id="rId36"/>
    </p:embeddedFont>
    <p:embeddedFont>
      <p:font typeface="Lekton" panose="02000000000000000000" pitchFamily="2" charset="0"/>
      <p:regular r:id="rId37"/>
    </p:embeddedFont>
    <p:embeddedFont>
      <p:font typeface="Lekton Bold" panose="02000000000000000000" pitchFamily="2" charset="0"/>
      <p:regular r:id="rId38"/>
      <p:bold r:id="rId39"/>
    </p:embeddedFont>
    <p:embeddedFont>
      <p:font typeface="Times New Roman Bold" panose="02030802070405020303" pitchFamily="18" charset="0"/>
      <p:regular r:id="rId40"/>
      <p:bold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4601" autoAdjust="0"/>
  </p:normalViewPr>
  <p:slideViewPr>
    <p:cSldViewPr>
      <p:cViewPr varScale="1">
        <p:scale>
          <a:sx n="69" d="100"/>
          <a:sy n="69" d="100"/>
        </p:scale>
        <p:origin x="824"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font" Target="fonts/font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4/7/25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4/7/25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4/7/25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4/7/25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hyperlink" Target="https://www.kaggle.com/datasets/asaniczka/reddit-on-israel-palestine-daily-updated/data?select=legacy" TargetMode="Externa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7585823" y="5148263"/>
            <a:ext cx="1138937"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AutoShape 7"/>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grpSp>
        <p:nvGrpSpPr>
          <p:cNvPr id="8" name="Group 8"/>
          <p:cNvGrpSpPr>
            <a:grpSpLocks noChangeAspect="1"/>
          </p:cNvGrpSpPr>
          <p:nvPr/>
        </p:nvGrpSpPr>
        <p:grpSpPr>
          <a:xfrm>
            <a:off x="8839200" y="1028700"/>
            <a:ext cx="8229600" cy="8229600"/>
            <a:chOff x="0" y="0"/>
            <a:chExt cx="13716000" cy="13716000"/>
          </a:xfrm>
        </p:grpSpPr>
        <p:sp>
          <p:nvSpPr>
            <p:cNvPr id="9" name="Freeform 9"/>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2"/>
              <a:stretch>
                <a:fillRect/>
              </a:stretch>
            </a:blipFill>
          </p:spPr>
          <p:txBody>
            <a:bodyPr/>
            <a:lstStyle/>
            <a:p>
              <a:endParaRPr lang="zh-SG" altLang="en-US"/>
            </a:p>
          </p:txBody>
        </p:sp>
        <p:sp>
          <p:nvSpPr>
            <p:cNvPr id="10" name="Freeform 10"/>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3"/>
              <a:stretch>
                <a:fillRect/>
              </a:stretch>
            </a:blipFill>
          </p:spPr>
          <p:txBody>
            <a:bodyPr/>
            <a:lstStyle/>
            <a:p>
              <a:endParaRPr lang="zh-SG" altLang="en-US"/>
            </a:p>
          </p:txBody>
        </p:sp>
      </p:grpSp>
      <p:sp>
        <p:nvSpPr>
          <p:cNvPr id="11" name="TextBox 11"/>
          <p:cNvSpPr txBox="1"/>
          <p:nvPr/>
        </p:nvSpPr>
        <p:spPr>
          <a:xfrm>
            <a:off x="941092" y="1562100"/>
            <a:ext cx="7886700" cy="4311649"/>
          </a:xfrm>
          <a:prstGeom prst="rect">
            <a:avLst/>
          </a:prstGeom>
        </p:spPr>
        <p:txBody>
          <a:bodyPr lIns="0" tIns="0" rIns="0" bIns="0" rtlCol="0" anchor="t">
            <a:spAutoFit/>
          </a:bodyPr>
          <a:lstStyle/>
          <a:p>
            <a:pPr algn="l">
              <a:lnSpc>
                <a:spcPts val="5499"/>
              </a:lnSpc>
            </a:pPr>
            <a:r>
              <a:rPr lang="en-US" sz="5499" spc="-197" dirty="0">
                <a:solidFill>
                  <a:srgbClr val="303030"/>
                </a:solidFill>
                <a:latin typeface="Times New Roman"/>
                <a:ea typeface="Times New Roman"/>
                <a:cs typeface="Times New Roman"/>
                <a:sym typeface="Times New Roman"/>
              </a:rPr>
              <a:t>Voices in Conflict: Temporal Topic and Sentiment Analysis of Reddit Discourse on the Israel-Palestine War</a:t>
            </a:r>
          </a:p>
          <a:p>
            <a:pPr algn="l">
              <a:lnSpc>
                <a:spcPts val="5499"/>
              </a:lnSpc>
            </a:pPr>
            <a:endParaRPr lang="en-US" sz="5499" spc="-197" dirty="0">
              <a:solidFill>
                <a:srgbClr val="303030"/>
              </a:solidFill>
              <a:latin typeface="Times New Roman"/>
              <a:ea typeface="Times New Roman"/>
              <a:cs typeface="Times New Roman"/>
              <a:sym typeface="Times New Roman"/>
            </a:endParaRPr>
          </a:p>
        </p:txBody>
      </p:sp>
      <p:sp>
        <p:nvSpPr>
          <p:cNvPr id="12" name="TextBox 12"/>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
        <p:nvSpPr>
          <p:cNvPr id="13" name="TextBox 13"/>
          <p:cNvSpPr txBox="1"/>
          <p:nvPr/>
        </p:nvSpPr>
        <p:spPr>
          <a:xfrm>
            <a:off x="1028700" y="7345530"/>
            <a:ext cx="7711485" cy="1529079"/>
          </a:xfrm>
          <a:prstGeom prst="rect">
            <a:avLst/>
          </a:prstGeom>
        </p:spPr>
        <p:txBody>
          <a:bodyPr lIns="0" tIns="0" rIns="0" bIns="0" rtlCol="0" anchor="t">
            <a:spAutoFit/>
          </a:bodyPr>
          <a:lstStyle/>
          <a:p>
            <a:pPr algn="l">
              <a:lnSpc>
                <a:spcPts val="3920"/>
              </a:lnSpc>
            </a:pPr>
            <a:r>
              <a:rPr lang="en-US" sz="2800" spc="-61">
                <a:solidFill>
                  <a:srgbClr val="303030"/>
                </a:solidFill>
                <a:latin typeface="Times New Roman"/>
                <a:ea typeface="Times New Roman"/>
                <a:cs typeface="Times New Roman"/>
                <a:sym typeface="Times New Roman"/>
              </a:rPr>
              <a:t>Group 6</a:t>
            </a:r>
          </a:p>
          <a:p>
            <a:pPr algn="l">
              <a:lnSpc>
                <a:spcPts val="3920"/>
              </a:lnSpc>
            </a:pPr>
            <a:r>
              <a:rPr lang="en-US" sz="2800" spc="-61">
                <a:solidFill>
                  <a:srgbClr val="303030"/>
                </a:solidFill>
                <a:latin typeface="Times New Roman"/>
                <a:ea typeface="Times New Roman"/>
                <a:cs typeface="Times New Roman"/>
                <a:sym typeface="Times New Roman"/>
              </a:rPr>
              <a:t>Zhao Ziqing - G2404735C - ziqing004@e.ntu.edu.sg</a:t>
            </a:r>
          </a:p>
          <a:p>
            <a:pPr marL="0" lvl="0" indent="0" algn="l">
              <a:lnSpc>
                <a:spcPts val="3920"/>
              </a:lnSpc>
              <a:spcBef>
                <a:spcPct val="0"/>
              </a:spcBef>
            </a:pPr>
            <a:r>
              <a:rPr lang="en-US" sz="2800" spc="-61">
                <a:solidFill>
                  <a:srgbClr val="303030"/>
                </a:solidFill>
                <a:latin typeface="Times New Roman"/>
                <a:ea typeface="Times New Roman"/>
                <a:cs typeface="Times New Roman"/>
                <a:sym typeface="Times New Roman"/>
              </a:rPr>
              <a:t>Chen Ziqing - G2404783K- w240005@e.ntu.edu.sg</a:t>
            </a:r>
          </a:p>
        </p:txBody>
      </p:sp>
      <p:sp>
        <p:nvSpPr>
          <p:cNvPr id="14" name="TextBox 14"/>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Freeform 7"/>
          <p:cNvSpPr/>
          <p:nvPr/>
        </p:nvSpPr>
        <p:spPr>
          <a:xfrm>
            <a:off x="1617933" y="1500083"/>
            <a:ext cx="15052133" cy="7526067"/>
          </a:xfrm>
          <a:custGeom>
            <a:avLst/>
            <a:gdLst/>
            <a:ahLst/>
            <a:cxnLst/>
            <a:rect l="l" t="t" r="r" b="b"/>
            <a:pathLst>
              <a:path w="15052133" h="7526067">
                <a:moveTo>
                  <a:pt x="0" y="0"/>
                </a:moveTo>
                <a:lnTo>
                  <a:pt x="15052134" y="0"/>
                </a:lnTo>
                <a:lnTo>
                  <a:pt x="15052134" y="7526067"/>
                </a:lnTo>
                <a:lnTo>
                  <a:pt x="0" y="7526067"/>
                </a:lnTo>
                <a:lnTo>
                  <a:pt x="0" y="0"/>
                </a:lnTo>
                <a:close/>
              </a:path>
            </a:pathLst>
          </a:custGeom>
          <a:blipFill>
            <a:blip r:embed="rId2"/>
            <a:stretch>
              <a:fillRect/>
            </a:stretch>
          </a:blipFill>
        </p:spPr>
        <p:txBody>
          <a:bodyPr/>
          <a:lstStyle/>
          <a:p>
            <a:endParaRPr lang="zh-SG" altLang="en-US"/>
          </a:p>
        </p:txBody>
      </p:sp>
      <p:sp>
        <p:nvSpPr>
          <p:cNvPr id="8" name="TextBox 8"/>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08</a:t>
            </a:r>
          </a:p>
        </p:txBody>
      </p:sp>
      <p:sp>
        <p:nvSpPr>
          <p:cNvPr id="9" name="TextBox 9"/>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0" name="TextBox 10"/>
          <p:cNvSpPr txBox="1"/>
          <p:nvPr/>
        </p:nvSpPr>
        <p:spPr>
          <a:xfrm>
            <a:off x="3534264" y="241081"/>
            <a:ext cx="11726776" cy="905510"/>
          </a:xfrm>
          <a:prstGeom prst="rect">
            <a:avLst/>
          </a:prstGeom>
        </p:spPr>
        <p:txBody>
          <a:bodyPr lIns="0" tIns="0" rIns="0" bIns="0" rtlCol="0" anchor="t">
            <a:spAutoFit/>
          </a:bodyPr>
          <a:lstStyle/>
          <a:p>
            <a:pPr algn="l">
              <a:lnSpc>
                <a:spcPts val="3639"/>
              </a:lnSpc>
            </a:pPr>
            <a:r>
              <a:rPr lang="en-US" sz="2599" spc="-57">
                <a:solidFill>
                  <a:srgbClr val="303030"/>
                </a:solidFill>
                <a:latin typeface="Lekton"/>
                <a:ea typeface="Lekton"/>
                <a:cs typeface="Lekton"/>
                <a:sym typeface="Lekton"/>
              </a:rPr>
              <a:t>MONTHLY COMMENT VOLUME ON REDDIT ABOUT ISRAEL–PALESTINE CONFLICT</a:t>
            </a:r>
          </a:p>
          <a:p>
            <a:pPr marL="0" lvl="0" indent="0" algn="l">
              <a:lnSpc>
                <a:spcPts val="3639"/>
              </a:lnSpc>
              <a:spcBef>
                <a:spcPct val="0"/>
              </a:spcBef>
            </a:pPr>
            <a:endParaRPr lang="en-US" sz="2599" spc="-57">
              <a:solidFill>
                <a:srgbClr val="303030"/>
              </a:solidFill>
              <a:latin typeface="Lekton"/>
              <a:ea typeface="Lekton"/>
              <a:cs typeface="Lekton"/>
              <a:sym typeface="Lekton"/>
            </a:endParaRPr>
          </a:p>
        </p:txBody>
      </p:sp>
      <p:sp>
        <p:nvSpPr>
          <p:cNvPr id="11" name="TextBox 11"/>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2" name="TextBox 12"/>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TextBox 7"/>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09</a:t>
            </a:r>
          </a:p>
        </p:txBody>
      </p:sp>
      <p:sp>
        <p:nvSpPr>
          <p:cNvPr id="8" name="TextBox 8"/>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9" name="TextBox 9"/>
          <p:cNvSpPr txBox="1"/>
          <p:nvPr/>
        </p:nvSpPr>
        <p:spPr>
          <a:xfrm>
            <a:off x="1734222" y="1885949"/>
            <a:ext cx="14819556" cy="7372351"/>
          </a:xfrm>
          <a:prstGeom prst="rect">
            <a:avLst/>
          </a:prstGeom>
        </p:spPr>
        <p:txBody>
          <a:bodyPr lIns="0" tIns="0" rIns="0" bIns="0" rtlCol="0" anchor="t">
            <a:spAutoFit/>
          </a:bodyPr>
          <a:lstStyle/>
          <a:p>
            <a:pPr marL="0" lvl="0" indent="0" algn="just">
              <a:lnSpc>
                <a:spcPts val="4199"/>
              </a:lnSpc>
              <a:spcBef>
                <a:spcPct val="0"/>
              </a:spcBef>
            </a:pPr>
            <a:r>
              <a:rPr lang="en-US" sz="2999" b="1" spc="-47">
                <a:solidFill>
                  <a:srgbClr val="303030"/>
                </a:solidFill>
                <a:latin typeface="Times New Roman Bold"/>
                <a:ea typeface="Times New Roman Bold"/>
                <a:cs typeface="Times New Roman Bold"/>
                <a:sym typeface="Times New Roman Bold"/>
              </a:rPr>
              <a:t>Datas</a:t>
            </a:r>
            <a:r>
              <a:rPr lang="en-US" sz="2999" b="1" u="none" strike="noStrike" spc="-47">
                <a:solidFill>
                  <a:srgbClr val="303030"/>
                </a:solidFill>
                <a:latin typeface="Times New Roman Bold"/>
                <a:ea typeface="Times New Roman Bold"/>
                <a:cs typeface="Times New Roman Bold"/>
                <a:sym typeface="Times New Roman Bold"/>
              </a:rPr>
              <a:t>et Source</a:t>
            </a:r>
          </a:p>
          <a:p>
            <a:pPr marL="647694" lvl="1" indent="-323847" algn="just">
              <a:lnSpc>
                <a:spcPts val="4199"/>
              </a:lnSpc>
              <a:spcBef>
                <a:spcPct val="0"/>
              </a:spcBef>
              <a:buFont typeface="Arial"/>
              <a:buChar char="•"/>
            </a:pPr>
            <a:r>
              <a:rPr lang="en-US" sz="2999" u="none" strike="noStrike" spc="-47">
                <a:solidFill>
                  <a:srgbClr val="303030"/>
                </a:solidFill>
                <a:latin typeface="Times New Roman"/>
                <a:ea typeface="Times New Roman"/>
                <a:cs typeface="Times New Roman"/>
                <a:sym typeface="Times New Roman"/>
              </a:rPr>
              <a:t>Name: </a:t>
            </a:r>
            <a:r>
              <a:rPr lang="en-US" sz="2999" u="sng" strike="noStrike" spc="-47">
                <a:solidFill>
                  <a:srgbClr val="303030"/>
                </a:solidFill>
                <a:latin typeface="Times New Roman"/>
                <a:ea typeface="Times New Roman"/>
                <a:cs typeface="Times New Roman"/>
                <a:sym typeface="Times New Roman"/>
                <a:hlinkClick r:id="rId2" tooltip="https://www.kaggle.com/datasets/asaniczka/reddit-on-israel-palestine-daily-updated/data?select=legacy"/>
              </a:rPr>
              <a:t>Daily Public Opinion on Israel-Palestine War</a:t>
            </a:r>
            <a:r>
              <a:rPr lang="en-US" sz="2999" u="none" strike="noStrike" spc="-47">
                <a:solidFill>
                  <a:srgbClr val="303030"/>
                </a:solidFill>
                <a:latin typeface="Times New Roman"/>
                <a:ea typeface="Times New Roman"/>
                <a:cs typeface="Times New Roman"/>
                <a:sym typeface="Times New Roman"/>
              </a:rPr>
              <a:t> – Reddit Comments (From Kaggle)</a:t>
            </a:r>
          </a:p>
          <a:p>
            <a:pPr marL="647694" lvl="1" indent="-323847" algn="just">
              <a:lnSpc>
                <a:spcPts val="4199"/>
              </a:lnSpc>
              <a:spcBef>
                <a:spcPct val="0"/>
              </a:spcBef>
              <a:buFont typeface="Arial"/>
              <a:buChar char="•"/>
            </a:pPr>
            <a:r>
              <a:rPr lang="en-US" sz="2999" u="none" strike="noStrike" spc="-47">
                <a:solidFill>
                  <a:srgbClr val="303030"/>
                </a:solidFill>
                <a:latin typeface="Times New Roman"/>
                <a:ea typeface="Times New Roman"/>
                <a:cs typeface="Times New Roman"/>
                <a:sym typeface="Times New Roman"/>
              </a:rPr>
              <a:t>Time Range: Sep 1, 2023 – July 31, 2024 (Analyze around key events, filter time)</a:t>
            </a:r>
          </a:p>
          <a:p>
            <a:pPr marL="647694" lvl="1" indent="-323847" algn="just">
              <a:lnSpc>
                <a:spcPts val="4199"/>
              </a:lnSpc>
              <a:spcBef>
                <a:spcPct val="0"/>
              </a:spcBef>
              <a:buFont typeface="Arial"/>
              <a:buChar char="•"/>
            </a:pPr>
            <a:r>
              <a:rPr lang="en-US" sz="2999" u="none" strike="noStrike" spc="-47">
                <a:solidFill>
                  <a:srgbClr val="303030"/>
                </a:solidFill>
                <a:latin typeface="Times New Roman"/>
                <a:ea typeface="Times New Roman"/>
                <a:cs typeface="Times New Roman"/>
                <a:sym typeface="Times New Roman"/>
              </a:rPr>
              <a:t>Key Columns: comment_id, self_text, created_time, subreddit, score.</a:t>
            </a:r>
          </a:p>
          <a:p>
            <a:pPr algn="just">
              <a:lnSpc>
                <a:spcPts val="4199"/>
              </a:lnSpc>
              <a:spcBef>
                <a:spcPct val="0"/>
              </a:spcBef>
            </a:pPr>
            <a:r>
              <a:rPr lang="en-US" sz="2999" b="1" u="none" strike="noStrike" spc="-47">
                <a:solidFill>
                  <a:srgbClr val="303030"/>
                </a:solidFill>
                <a:latin typeface="Times New Roman Bold"/>
                <a:ea typeface="Times New Roman Bold"/>
                <a:cs typeface="Times New Roman Bold"/>
                <a:sym typeface="Times New Roman Bold"/>
              </a:rPr>
              <a:t>Text Filtering</a:t>
            </a:r>
          </a:p>
          <a:p>
            <a:pPr marL="647694" lvl="1" indent="-323847" algn="just">
              <a:lnSpc>
                <a:spcPts val="4199"/>
              </a:lnSpc>
              <a:spcBef>
                <a:spcPct val="0"/>
              </a:spcBef>
              <a:buFont typeface="Arial"/>
              <a:buChar char="•"/>
            </a:pPr>
            <a:r>
              <a:rPr lang="en-US" sz="2999" u="none" strike="noStrike" spc="-47">
                <a:solidFill>
                  <a:srgbClr val="303030"/>
                </a:solidFill>
                <a:latin typeface="Times New Roman"/>
                <a:ea typeface="Times New Roman"/>
                <a:cs typeface="Times New Roman"/>
                <a:sym typeface="Times New Roman"/>
              </a:rPr>
              <a:t>Remove null or whitespace-only comments</a:t>
            </a:r>
          </a:p>
          <a:p>
            <a:pPr marL="647694" lvl="1" indent="-323847" algn="just">
              <a:lnSpc>
                <a:spcPts val="4199"/>
              </a:lnSpc>
              <a:spcBef>
                <a:spcPct val="0"/>
              </a:spcBef>
              <a:buFont typeface="Arial"/>
              <a:buChar char="•"/>
            </a:pPr>
            <a:r>
              <a:rPr lang="en-US" sz="2999" u="none" strike="noStrike" spc="-47">
                <a:solidFill>
                  <a:srgbClr val="303030"/>
                </a:solidFill>
                <a:latin typeface="Times New Roman"/>
                <a:ea typeface="Times New Roman"/>
                <a:cs typeface="Times New Roman"/>
                <a:sym typeface="Times New Roman"/>
              </a:rPr>
              <a:t>Exclude comments shorter than 20 characters</a:t>
            </a:r>
          </a:p>
          <a:p>
            <a:pPr algn="just">
              <a:lnSpc>
                <a:spcPts val="4199"/>
              </a:lnSpc>
              <a:spcBef>
                <a:spcPct val="0"/>
              </a:spcBef>
            </a:pPr>
            <a:r>
              <a:rPr lang="en-US" sz="2999" b="1" u="none" strike="noStrike" spc="-47">
                <a:solidFill>
                  <a:srgbClr val="303030"/>
                </a:solidFill>
                <a:latin typeface="Times New Roman Bold"/>
                <a:ea typeface="Times New Roman Bold"/>
                <a:cs typeface="Times New Roman Bold"/>
                <a:sym typeface="Times New Roman Bold"/>
              </a:rPr>
              <a:t>Text Cleaning</a:t>
            </a:r>
          </a:p>
          <a:p>
            <a:pPr marL="647694" lvl="1" indent="-323847" algn="just">
              <a:lnSpc>
                <a:spcPts val="4199"/>
              </a:lnSpc>
              <a:spcBef>
                <a:spcPct val="0"/>
              </a:spcBef>
              <a:buFont typeface="Arial"/>
              <a:buChar char="•"/>
            </a:pPr>
            <a:r>
              <a:rPr lang="en-US" sz="2999" u="none" strike="noStrike" spc="-47">
                <a:solidFill>
                  <a:srgbClr val="303030"/>
                </a:solidFill>
                <a:latin typeface="Times New Roman"/>
                <a:ea typeface="Times New Roman"/>
                <a:cs typeface="Times New Roman"/>
                <a:sym typeface="Times New Roman"/>
              </a:rPr>
              <a:t>Lowercase text and tokenize each content</a:t>
            </a:r>
          </a:p>
          <a:p>
            <a:pPr marL="647694" lvl="1" indent="-323847" algn="just">
              <a:lnSpc>
                <a:spcPts val="4199"/>
              </a:lnSpc>
              <a:spcBef>
                <a:spcPct val="0"/>
              </a:spcBef>
              <a:buFont typeface="Arial"/>
              <a:buChar char="•"/>
            </a:pPr>
            <a:r>
              <a:rPr lang="en-US" sz="2999" u="none" strike="noStrike" spc="-47">
                <a:solidFill>
                  <a:srgbClr val="303030"/>
                </a:solidFill>
                <a:latin typeface="Times New Roman"/>
                <a:ea typeface="Times New Roman"/>
                <a:cs typeface="Times New Roman"/>
                <a:sym typeface="Times New Roman"/>
              </a:rPr>
              <a:t>Remove stopwords using NLTK, add 'http',  'www', 'amp', 'com' etc. to the stopwords list</a:t>
            </a:r>
          </a:p>
          <a:p>
            <a:pPr marL="647694" lvl="1" indent="-323847" algn="just">
              <a:lnSpc>
                <a:spcPts val="4199"/>
              </a:lnSpc>
              <a:spcBef>
                <a:spcPct val="0"/>
              </a:spcBef>
              <a:buFont typeface="Arial"/>
              <a:buChar char="•"/>
            </a:pPr>
            <a:r>
              <a:rPr lang="en-US" sz="2999" u="none" strike="noStrike" spc="-47">
                <a:solidFill>
                  <a:srgbClr val="303030"/>
                </a:solidFill>
                <a:latin typeface="Times New Roman"/>
                <a:ea typeface="Times New Roman"/>
                <a:cs typeface="Times New Roman"/>
                <a:sym typeface="Times New Roman"/>
              </a:rPr>
              <a:t>Remove punctuations</a:t>
            </a:r>
          </a:p>
          <a:p>
            <a:pPr marL="647694" lvl="1" indent="-323847" algn="just">
              <a:lnSpc>
                <a:spcPts val="4199"/>
              </a:lnSpc>
              <a:spcBef>
                <a:spcPct val="0"/>
              </a:spcBef>
              <a:buFont typeface="Arial"/>
              <a:buChar char="•"/>
            </a:pPr>
            <a:r>
              <a:rPr lang="en-US" sz="2999" u="none" strike="noStrike" spc="-47">
                <a:solidFill>
                  <a:srgbClr val="303030"/>
                </a:solidFill>
                <a:latin typeface="Times New Roman"/>
                <a:ea typeface="Times New Roman"/>
                <a:cs typeface="Times New Roman"/>
                <a:sym typeface="Times New Roman"/>
              </a:rPr>
              <a:t>Lemmatization the part of speech (POS) for each token</a:t>
            </a:r>
          </a:p>
          <a:p>
            <a:pPr algn="just">
              <a:lnSpc>
                <a:spcPts val="4199"/>
              </a:lnSpc>
              <a:spcBef>
                <a:spcPct val="0"/>
              </a:spcBef>
            </a:pPr>
            <a:endParaRPr lang="en-US" sz="2999" u="none" strike="noStrike" spc="-47">
              <a:solidFill>
                <a:srgbClr val="303030"/>
              </a:solidFill>
              <a:latin typeface="Times New Roman"/>
              <a:ea typeface="Times New Roman"/>
              <a:cs typeface="Times New Roman"/>
              <a:sym typeface="Times New Roman"/>
            </a:endParaRPr>
          </a:p>
          <a:p>
            <a:pPr marL="0" lvl="0" indent="0" algn="just">
              <a:lnSpc>
                <a:spcPts val="4199"/>
              </a:lnSpc>
              <a:spcBef>
                <a:spcPct val="0"/>
              </a:spcBef>
            </a:pPr>
            <a:r>
              <a:rPr lang="en-US" sz="2999" u="none" strike="noStrike" spc="-47">
                <a:solidFill>
                  <a:srgbClr val="303030"/>
                </a:solidFill>
                <a:latin typeface="Times New Roman"/>
                <a:ea typeface="Times New Roman"/>
                <a:cs typeface="Times New Roman"/>
                <a:sym typeface="Times New Roman"/>
              </a:rPr>
              <a:t>Final number of comments used for analysis: </a:t>
            </a:r>
            <a:r>
              <a:rPr lang="en-US" sz="2999" b="1" u="none" strike="noStrike" spc="-47">
                <a:solidFill>
                  <a:srgbClr val="303030"/>
                </a:solidFill>
                <a:latin typeface="Times New Roman Bold"/>
                <a:ea typeface="Times New Roman Bold"/>
                <a:cs typeface="Times New Roman Bold"/>
                <a:sym typeface="Times New Roman Bold"/>
              </a:rPr>
              <a:t>709,940</a:t>
            </a:r>
          </a:p>
        </p:txBody>
      </p:sp>
      <p:sp>
        <p:nvSpPr>
          <p:cNvPr id="10" name="TextBox 10"/>
          <p:cNvSpPr txBox="1"/>
          <p:nvPr/>
        </p:nvSpPr>
        <p:spPr>
          <a:xfrm>
            <a:off x="952500" y="923924"/>
            <a:ext cx="7677150"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METHODOLOGY</a:t>
            </a:r>
          </a:p>
        </p:txBody>
      </p:sp>
      <p:sp>
        <p:nvSpPr>
          <p:cNvPr id="11" name="TextBox 11"/>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2" name="TextBox 12"/>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Freeform 7"/>
          <p:cNvSpPr/>
          <p:nvPr/>
        </p:nvSpPr>
        <p:spPr>
          <a:xfrm>
            <a:off x="12572322" y="4167852"/>
            <a:ext cx="4656716" cy="1606567"/>
          </a:xfrm>
          <a:custGeom>
            <a:avLst/>
            <a:gdLst/>
            <a:ahLst/>
            <a:cxnLst/>
            <a:rect l="l" t="t" r="r" b="b"/>
            <a:pathLst>
              <a:path w="4656716" h="1606567">
                <a:moveTo>
                  <a:pt x="0" y="0"/>
                </a:moveTo>
                <a:lnTo>
                  <a:pt x="4656716" y="0"/>
                </a:lnTo>
                <a:lnTo>
                  <a:pt x="4656716" y="1606567"/>
                </a:lnTo>
                <a:lnTo>
                  <a:pt x="0" y="1606567"/>
                </a:lnTo>
                <a:lnTo>
                  <a:pt x="0" y="0"/>
                </a:lnTo>
                <a:close/>
              </a:path>
            </a:pathLst>
          </a:custGeom>
          <a:blipFill>
            <a:blip r:embed="rId2"/>
            <a:stretch>
              <a:fillRect/>
            </a:stretch>
          </a:blipFill>
        </p:spPr>
        <p:txBody>
          <a:bodyPr/>
          <a:lstStyle/>
          <a:p>
            <a:endParaRPr lang="zh-SG" altLang="en-US"/>
          </a:p>
        </p:txBody>
      </p:sp>
      <p:sp>
        <p:nvSpPr>
          <p:cNvPr id="8" name="TextBox 8"/>
          <p:cNvSpPr txBox="1"/>
          <p:nvPr/>
        </p:nvSpPr>
        <p:spPr>
          <a:xfrm>
            <a:off x="1682829" y="2225864"/>
            <a:ext cx="14984228" cy="6324601"/>
          </a:xfrm>
          <a:prstGeom prst="rect">
            <a:avLst/>
          </a:prstGeom>
        </p:spPr>
        <p:txBody>
          <a:bodyPr lIns="0" tIns="0" rIns="0" bIns="0" rtlCol="0" anchor="t">
            <a:spAutoFit/>
          </a:bodyPr>
          <a:lstStyle/>
          <a:p>
            <a:pPr algn="just">
              <a:lnSpc>
                <a:spcPts val="4199"/>
              </a:lnSpc>
            </a:pPr>
            <a:r>
              <a:rPr lang="en-US" sz="2999" b="1" spc="-47">
                <a:solidFill>
                  <a:srgbClr val="303030"/>
                </a:solidFill>
                <a:latin typeface="Times New Roman Bold"/>
                <a:ea typeface="Times New Roman Bold"/>
                <a:cs typeface="Times New Roman Bold"/>
                <a:sym typeface="Times New Roman Bold"/>
              </a:rPr>
              <a:t>Model Selection</a:t>
            </a:r>
          </a:p>
          <a:p>
            <a:pPr marL="647694" lvl="1" indent="-323847" algn="just">
              <a:lnSpc>
                <a:spcPts val="4199"/>
              </a:lnSpc>
              <a:buFont typeface="Arial"/>
              <a:buChar char="•"/>
            </a:pPr>
            <a:r>
              <a:rPr lang="en-US" sz="2999" spc="-47">
                <a:solidFill>
                  <a:srgbClr val="303030"/>
                </a:solidFill>
                <a:latin typeface="Times New Roman"/>
                <a:ea typeface="Times New Roman"/>
                <a:cs typeface="Times New Roman"/>
                <a:sym typeface="Times New Roman"/>
              </a:rPr>
              <a:t>C</a:t>
            </a:r>
            <a:r>
              <a:rPr lang="en-US" sz="2999" u="none" strike="noStrike" spc="-47">
                <a:solidFill>
                  <a:srgbClr val="303030"/>
                </a:solidFill>
                <a:latin typeface="Times New Roman"/>
                <a:ea typeface="Times New Roman"/>
                <a:cs typeface="Times New Roman"/>
                <a:sym typeface="Times New Roman"/>
              </a:rPr>
              <a:t>onstructed a dictionary and corpus (bag-of-words) as model inputs.</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Applied LDA topic modeling (Chosen)</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Try NMF (high overlapping topices) </a:t>
            </a:r>
          </a:p>
          <a:p>
            <a:pPr algn="just">
              <a:lnSpc>
                <a:spcPts val="4199"/>
              </a:lnSpc>
            </a:pPr>
            <a:r>
              <a:rPr lang="en-US" sz="2999" b="1" u="none" strike="noStrike" spc="-47">
                <a:solidFill>
                  <a:srgbClr val="303030"/>
                </a:solidFill>
                <a:latin typeface="Times New Roman Bold"/>
                <a:ea typeface="Times New Roman Bold"/>
                <a:cs typeface="Times New Roman Bold"/>
                <a:sym typeface="Times New Roman Bold"/>
              </a:rPr>
              <a:t>Topic Number Evaluation</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Used CoherenceModel (C_v metric) to evaluate topic quality.</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Tested topic numbers from 5 to 25, scoring at intervals of 5.</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Plotted coherence scores to determine the </a:t>
            </a:r>
            <a:r>
              <a:rPr lang="en-US" sz="2999" b="1" u="none" strike="noStrike" spc="-47">
                <a:solidFill>
                  <a:srgbClr val="303030"/>
                </a:solidFill>
                <a:latin typeface="Times New Roman Bold"/>
                <a:ea typeface="Times New Roman Bold"/>
                <a:cs typeface="Times New Roman Bold"/>
                <a:sym typeface="Times New Roman Bold"/>
              </a:rPr>
              <a:t>NUM_TOPICS = 15</a:t>
            </a:r>
            <a:r>
              <a:rPr lang="en-US" sz="2999" u="none" strike="noStrike" spc="-47">
                <a:solidFill>
                  <a:srgbClr val="303030"/>
                </a:solidFill>
                <a:latin typeface="Times New Roman"/>
                <a:ea typeface="Times New Roman"/>
                <a:cs typeface="Times New Roman"/>
                <a:sym typeface="Times New Roman"/>
              </a:rPr>
              <a:t>.</a:t>
            </a:r>
          </a:p>
          <a:p>
            <a:pPr algn="just">
              <a:lnSpc>
                <a:spcPts val="4199"/>
              </a:lnSpc>
            </a:pPr>
            <a:r>
              <a:rPr lang="en-US" sz="2999" b="1" u="none" strike="noStrike" spc="-47">
                <a:solidFill>
                  <a:srgbClr val="303030"/>
                </a:solidFill>
                <a:latin typeface="Times New Roman Bold"/>
                <a:ea typeface="Times New Roman Bold"/>
                <a:cs typeface="Times New Roman Bold"/>
                <a:sym typeface="Times New Roman Bold"/>
              </a:rPr>
              <a:t>Time-based Topic Trend Analysis</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Converted the created_time field into monthly periods.</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Aggregated topic frequencies by month to build a dataframe.</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Visualize monthly topic trends.</a:t>
            </a:r>
          </a:p>
        </p:txBody>
      </p:sp>
      <p:sp>
        <p:nvSpPr>
          <p:cNvPr id="9" name="TextBox 9"/>
          <p:cNvSpPr txBox="1"/>
          <p:nvPr/>
        </p:nvSpPr>
        <p:spPr>
          <a:xfrm>
            <a:off x="952500" y="923924"/>
            <a:ext cx="9934426"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RQ1: LDA Topic Modeling</a:t>
            </a:r>
          </a:p>
        </p:txBody>
      </p:sp>
      <p:sp>
        <p:nvSpPr>
          <p:cNvPr id="10" name="TextBox 10"/>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10</a:t>
            </a:r>
          </a:p>
        </p:txBody>
      </p:sp>
      <p:sp>
        <p:nvSpPr>
          <p:cNvPr id="11" name="TextBox 11"/>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2" name="TextBox 12"/>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3" name="TextBox 13"/>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graphicFrame>
        <p:nvGraphicFramePr>
          <p:cNvPr id="7" name="Table 7"/>
          <p:cNvGraphicFramePr>
            <a:graphicFrameLocks noGrp="1"/>
          </p:cNvGraphicFramePr>
          <p:nvPr>
            <p:extLst>
              <p:ext uri="{D42A27DB-BD31-4B8C-83A1-F6EECF244321}">
                <p14:modId xmlns:p14="http://schemas.microsoft.com/office/powerpoint/2010/main" val="1370067472"/>
              </p:ext>
            </p:extLst>
          </p:nvPr>
        </p:nvGraphicFramePr>
        <p:xfrm>
          <a:off x="1563832" y="2085975"/>
          <a:ext cx="14858408" cy="7121504"/>
        </p:xfrm>
        <a:graphic>
          <a:graphicData uri="http://schemas.openxmlformats.org/drawingml/2006/table">
            <a:tbl>
              <a:tblPr/>
              <a:tblGrid>
                <a:gridCol w="669051">
                  <a:extLst>
                    <a:ext uri="{9D8B030D-6E8A-4147-A177-3AD203B41FA5}">
                      <a16:colId xmlns:a16="http://schemas.microsoft.com/office/drawing/2014/main" val="20000"/>
                    </a:ext>
                  </a:extLst>
                </a:gridCol>
                <a:gridCol w="4807597">
                  <a:extLst>
                    <a:ext uri="{9D8B030D-6E8A-4147-A177-3AD203B41FA5}">
                      <a16:colId xmlns:a16="http://schemas.microsoft.com/office/drawing/2014/main" val="20001"/>
                    </a:ext>
                  </a:extLst>
                </a:gridCol>
                <a:gridCol w="4484042">
                  <a:extLst>
                    <a:ext uri="{9D8B030D-6E8A-4147-A177-3AD203B41FA5}">
                      <a16:colId xmlns:a16="http://schemas.microsoft.com/office/drawing/2014/main" val="20002"/>
                    </a:ext>
                  </a:extLst>
                </a:gridCol>
                <a:gridCol w="4897718">
                  <a:extLst>
                    <a:ext uri="{9D8B030D-6E8A-4147-A177-3AD203B41FA5}">
                      <a16:colId xmlns:a16="http://schemas.microsoft.com/office/drawing/2014/main" val="20003"/>
                    </a:ext>
                  </a:extLst>
                </a:gridCol>
              </a:tblGrid>
              <a:tr h="445094">
                <a:tc>
                  <a:txBody>
                    <a:bodyPr/>
                    <a:lstStyle/>
                    <a:p>
                      <a:pPr algn="ctr">
                        <a:lnSpc>
                          <a:spcPts val="2520"/>
                        </a:lnSpc>
                        <a:defRPr/>
                      </a:pPr>
                      <a:r>
                        <a:rPr lang="en-US" sz="1800" b="1">
                          <a:solidFill>
                            <a:srgbClr val="000000"/>
                          </a:solidFill>
                          <a:latin typeface="Times New Roman Bold"/>
                          <a:ea typeface="Times New Roman Bold"/>
                          <a:cs typeface="Times New Roman Bold"/>
                          <a:sym typeface="Times New Roman Bold"/>
                        </a:rPr>
                        <a:t>Topic</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Times New Roman Bold"/>
                          <a:ea typeface="Times New Roman Bold"/>
                          <a:cs typeface="Times New Roman Bold"/>
                          <a:sym typeface="Times New Roman Bold"/>
                        </a:rPr>
                        <a:t>Keywords (Simplified)</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Times New Roman Bold"/>
                          <a:ea typeface="Times New Roman Bold"/>
                          <a:cs typeface="Times New Roman Bold"/>
                          <a:sym typeface="Times New Roman Bold"/>
                        </a:rPr>
                        <a:t>Label</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b="1">
                          <a:solidFill>
                            <a:srgbClr val="000000"/>
                          </a:solidFill>
                          <a:latin typeface="Times New Roman Bold"/>
                          <a:ea typeface="Times New Roman Bold"/>
                          <a:cs typeface="Times New Roman Bold"/>
                          <a:sym typeface="Times New Roman Bold"/>
                        </a:rPr>
                        <a:t>Core Insights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45094">
                <a:tc>
                  <a:txBody>
                    <a:bodyPr/>
                    <a:lstStyle/>
                    <a:p>
                      <a:pPr algn="ctr">
                        <a:lnSpc>
                          <a:spcPts val="2520"/>
                        </a:lnSpc>
                        <a:defRPr/>
                      </a:pPr>
                      <a:r>
                        <a:rPr lang="en-US" sz="1800">
                          <a:solidFill>
                            <a:srgbClr val="000000"/>
                          </a:solidFill>
                          <a:latin typeface="Times New Roman"/>
                          <a:ea typeface="Times New Roman"/>
                          <a:cs typeface="Times New Roman"/>
                          <a:sym typeface="Times New Roman"/>
                        </a:rPr>
                        <a:t>1</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00000"/>
                          </a:solidFill>
                          <a:latin typeface="Times New Roman"/>
                          <a:ea typeface="Times New Roman"/>
                          <a:cs typeface="Times New Roman"/>
                          <a:sym typeface="Times New Roman"/>
                        </a:rPr>
                        <a:t>people, think, say, get, go</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00000"/>
                          </a:solidFill>
                          <a:latin typeface="Times New Roman"/>
                          <a:ea typeface="Times New Roman"/>
                          <a:cs typeface="Times New Roman"/>
                          <a:sym typeface="Times New Roman"/>
                        </a:rPr>
                        <a:t>General Commentary</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00000"/>
                          </a:solidFill>
                          <a:latin typeface="Times New Roman"/>
                          <a:ea typeface="Times New Roman"/>
                          <a:cs typeface="Times New Roman"/>
                          <a:sym typeface="Times New Roman"/>
                        </a:rPr>
                        <a:t>lacks focus, reflects casual</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45094">
                <a:tc>
                  <a:txBody>
                    <a:bodyPr/>
                    <a:lstStyle/>
                    <a:p>
                      <a:pPr algn="ctr">
                        <a:lnSpc>
                          <a:spcPts val="2520"/>
                        </a:lnSpc>
                        <a:defRPr/>
                      </a:pPr>
                      <a:r>
                        <a:rPr lang="en-US" sz="1800">
                          <a:solidFill>
                            <a:srgbClr val="FF5757"/>
                          </a:solidFill>
                          <a:latin typeface="Times New Roman"/>
                          <a:ea typeface="Times New Roman"/>
                          <a:cs typeface="Times New Roman"/>
                          <a:sym typeface="Times New Roman"/>
                        </a:rPr>
                        <a:t>2</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FF5757"/>
                          </a:solidFill>
                          <a:latin typeface="Times New Roman"/>
                          <a:ea typeface="Times New Roman"/>
                          <a:cs typeface="Times New Roman"/>
                          <a:sym typeface="Times New Roman"/>
                        </a:rPr>
                        <a:t>israel, palestinian, gaza, government</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FF5757"/>
                          </a:solidFill>
                          <a:latin typeface="Times New Roman"/>
                          <a:ea typeface="Times New Roman"/>
                          <a:cs typeface="Times New Roman"/>
                          <a:sym typeface="Times New Roman"/>
                        </a:rPr>
                        <a:t>Core Conflict Events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FF5757"/>
                          </a:solidFill>
                          <a:latin typeface="Times New Roman"/>
                          <a:ea typeface="Times New Roman"/>
                          <a:cs typeface="Times New Roman"/>
                          <a:sym typeface="Times New Roman"/>
                        </a:rPr>
                        <a:t>directly tied to war</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45094">
                <a:tc>
                  <a:txBody>
                    <a:bodyPr/>
                    <a:lstStyle/>
                    <a:p>
                      <a:pPr algn="ctr">
                        <a:lnSpc>
                          <a:spcPts val="2520"/>
                        </a:lnSpc>
                        <a:defRPr/>
                      </a:pPr>
                      <a:r>
                        <a:rPr lang="en-US" sz="1800">
                          <a:solidFill>
                            <a:srgbClr val="0CC0DF"/>
                          </a:solidFill>
                          <a:latin typeface="Times New Roman"/>
                          <a:ea typeface="Times New Roman"/>
                          <a:cs typeface="Times New Roman"/>
                          <a:sym typeface="Times New Roman"/>
                        </a:rPr>
                        <a:t>3</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support, protest, issue</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Protests &amp; Political Action</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policy positions, activism, political responses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45094">
                <a:tc>
                  <a:txBody>
                    <a:bodyPr/>
                    <a:lstStyle/>
                    <a:p>
                      <a:pPr algn="ctr">
                        <a:lnSpc>
                          <a:spcPts val="2520"/>
                        </a:lnSpc>
                        <a:defRPr/>
                      </a:pPr>
                      <a:r>
                        <a:rPr lang="en-US" sz="1800">
                          <a:solidFill>
                            <a:srgbClr val="0CC0DF"/>
                          </a:solidFill>
                          <a:latin typeface="Times New Roman"/>
                          <a:ea typeface="Times New Roman"/>
                          <a:cs typeface="Times New Roman"/>
                          <a:sym typeface="Times New Roman"/>
                        </a:rPr>
                        <a:t>4</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jew, arab, refugee, return</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Religion &amp; Ethnic History</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Identity narratives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445094">
                <a:tc>
                  <a:txBody>
                    <a:bodyPr/>
                    <a:lstStyle/>
                    <a:p>
                      <a:pPr algn="ctr">
                        <a:lnSpc>
                          <a:spcPts val="2520"/>
                        </a:lnSpc>
                        <a:defRPr/>
                      </a:pPr>
                      <a:r>
                        <a:rPr lang="en-US" sz="1800">
                          <a:solidFill>
                            <a:srgbClr val="FF5757"/>
                          </a:solidFill>
                          <a:latin typeface="Times New Roman"/>
                          <a:ea typeface="Times New Roman"/>
                          <a:cs typeface="Times New Roman"/>
                          <a:sym typeface="Times New Roman"/>
                        </a:rPr>
                        <a:t>5</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dirty="0">
                          <a:solidFill>
                            <a:srgbClr val="FF5757"/>
                          </a:solidFill>
                          <a:latin typeface="Times New Roman"/>
                          <a:ea typeface="Times New Roman"/>
                          <a:cs typeface="Times New Roman"/>
                          <a:sym typeface="Times New Roman"/>
                        </a:rPr>
                        <a:t>kill, child, death,</a:t>
                      </a:r>
                      <a:r>
                        <a:rPr lang="zh-CN" altLang="en-US" sz="1800" dirty="0">
                          <a:solidFill>
                            <a:srgbClr val="FF5757"/>
                          </a:solidFill>
                          <a:latin typeface="Times New Roman"/>
                          <a:ea typeface="Times New Roman"/>
                          <a:cs typeface="Times New Roman"/>
                          <a:sym typeface="Times New Roman"/>
                        </a:rPr>
                        <a:t> </a:t>
                      </a:r>
                      <a:r>
                        <a:rPr lang="en-US" altLang="zh-CN" sz="1800" dirty="0">
                          <a:solidFill>
                            <a:srgbClr val="FF5757"/>
                          </a:solidFill>
                          <a:latin typeface="Times New Roman"/>
                          <a:ea typeface="Times New Roman"/>
                          <a:cs typeface="Times New Roman"/>
                          <a:sym typeface="Times New Roman"/>
                        </a:rPr>
                        <a:t>murder</a:t>
                      </a:r>
                      <a:endParaRPr lang="en-US" sz="1100" dirty="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FF5757"/>
                          </a:solidFill>
                          <a:latin typeface="Times New Roman"/>
                          <a:ea typeface="Times New Roman"/>
                          <a:cs typeface="Times New Roman"/>
                          <a:sym typeface="Times New Roman"/>
                        </a:rPr>
                        <a:t>Humanitarian Crisis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FF5757"/>
                          </a:solidFill>
                          <a:latin typeface="Times New Roman"/>
                          <a:ea typeface="Times New Roman"/>
                          <a:cs typeface="Times New Roman"/>
                          <a:sym typeface="Times New Roman"/>
                        </a:rPr>
                        <a:t>civilian casualties, especially children</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445094">
                <a:tc>
                  <a:txBody>
                    <a:bodyPr/>
                    <a:lstStyle/>
                    <a:p>
                      <a:pPr algn="ctr">
                        <a:lnSpc>
                          <a:spcPts val="2520"/>
                        </a:lnSpc>
                        <a:defRPr/>
                      </a:pPr>
                      <a:r>
                        <a:rPr lang="en-US" sz="1800">
                          <a:solidFill>
                            <a:srgbClr val="FF5757"/>
                          </a:solidFill>
                          <a:latin typeface="Times New Roman"/>
                          <a:ea typeface="Times New Roman"/>
                          <a:cs typeface="Times New Roman"/>
                          <a:sym typeface="Times New Roman"/>
                        </a:rPr>
                        <a:t>6</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FF5757"/>
                          </a:solidFill>
                          <a:latin typeface="Times New Roman"/>
                          <a:ea typeface="Times New Roman"/>
                          <a:cs typeface="Times New Roman"/>
                          <a:sym typeface="Times New Roman"/>
                        </a:rPr>
                        <a:t>civilian, bomb, hospital</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FF5757"/>
                          </a:solidFill>
                          <a:latin typeface="Times New Roman"/>
                          <a:ea typeface="Times New Roman"/>
                          <a:cs typeface="Times New Roman"/>
                          <a:sym typeface="Times New Roman"/>
                        </a:rPr>
                        <a:t>Military Targeting</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FF5757"/>
                          </a:solidFill>
                          <a:latin typeface="Times New Roman"/>
                          <a:ea typeface="Times New Roman"/>
                          <a:cs typeface="Times New Roman"/>
                          <a:sym typeface="Times New Roman"/>
                        </a:rPr>
                        <a:t>military actions and civilian harm</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445094">
                <a:tc>
                  <a:txBody>
                    <a:bodyPr/>
                    <a:lstStyle/>
                    <a:p>
                      <a:pPr algn="ctr">
                        <a:lnSpc>
                          <a:spcPts val="2520"/>
                        </a:lnSpc>
                        <a:defRPr/>
                      </a:pPr>
                      <a:r>
                        <a:rPr lang="en-US" sz="1800">
                          <a:solidFill>
                            <a:srgbClr val="8C52FF"/>
                          </a:solidFill>
                          <a:latin typeface="Times New Roman"/>
                          <a:ea typeface="Times New Roman"/>
                          <a:cs typeface="Times New Roman"/>
                          <a:sym typeface="Times New Roman"/>
                        </a:rPr>
                        <a:t>7</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america, russia, iran</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International Politics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global power dynamics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445094">
                <a:tc>
                  <a:txBody>
                    <a:bodyPr/>
                    <a:lstStyle/>
                    <a:p>
                      <a:pPr algn="ctr">
                        <a:lnSpc>
                          <a:spcPts val="2520"/>
                        </a:lnSpc>
                        <a:defRPr/>
                      </a:pPr>
                      <a:r>
                        <a:rPr lang="en-US" sz="1800">
                          <a:solidFill>
                            <a:srgbClr val="8C52FF"/>
                          </a:solidFill>
                          <a:latin typeface="Times New Roman"/>
                          <a:ea typeface="Times New Roman"/>
                          <a:cs typeface="Times New Roman"/>
                          <a:sym typeface="Times New Roman"/>
                        </a:rPr>
                        <a:t>8</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claim, lie, explain</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Debate &amp; Narrative Framing</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ideological clashes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445094">
                <a:tc>
                  <a:txBody>
                    <a:bodyPr/>
                    <a:lstStyle/>
                    <a:p>
                      <a:pPr algn="ctr">
                        <a:lnSpc>
                          <a:spcPts val="2520"/>
                        </a:lnSpc>
                        <a:defRPr/>
                      </a:pPr>
                      <a:r>
                        <a:rPr lang="en-US" sz="1800">
                          <a:solidFill>
                            <a:srgbClr val="0CC0DF"/>
                          </a:solidFill>
                          <a:latin typeface="Times New Roman"/>
                          <a:ea typeface="Times New Roman"/>
                          <a:cs typeface="Times New Roman"/>
                          <a:sym typeface="Times New Roman"/>
                        </a:rPr>
                        <a:t>9</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muslim, islam, jewish</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Religious &amp; Cultural Tensions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eligious-based ideological conflicts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445094">
                <a:tc>
                  <a:txBody>
                    <a:bodyPr/>
                    <a:lstStyle/>
                    <a:p>
                      <a:pPr algn="ctr">
                        <a:lnSpc>
                          <a:spcPts val="2520"/>
                        </a:lnSpc>
                        <a:defRPr/>
                      </a:pPr>
                      <a:r>
                        <a:rPr lang="en-US" sz="1800">
                          <a:solidFill>
                            <a:srgbClr val="000000"/>
                          </a:solidFill>
                          <a:latin typeface="Times New Roman"/>
                          <a:ea typeface="Times New Roman"/>
                          <a:cs typeface="Times New Roman"/>
                          <a:sym typeface="Times New Roman"/>
                        </a:rPr>
                        <a:t>10</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00000"/>
                          </a:solidFill>
                          <a:latin typeface="Times New Roman"/>
                          <a:ea typeface="Times New Roman"/>
                          <a:cs typeface="Times New Roman"/>
                          <a:sym typeface="Times New Roman"/>
                        </a:rPr>
                        <a:t>justification, dog, oppressor</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00000"/>
                          </a:solidFill>
                          <a:latin typeface="Times New Roman"/>
                          <a:ea typeface="Times New Roman"/>
                          <a:cs typeface="Times New Roman"/>
                          <a:sym typeface="Times New Roman"/>
                        </a:rPr>
                        <a:t>Emotional Noise</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00000"/>
                          </a:solidFill>
                          <a:latin typeface="Times New Roman"/>
                          <a:ea typeface="Times New Roman"/>
                          <a:cs typeface="Times New Roman"/>
                          <a:sym typeface="Times New Roman"/>
                        </a:rPr>
                        <a:t>language with low analytical value</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445094">
                <a:tc>
                  <a:txBody>
                    <a:bodyPr/>
                    <a:lstStyle/>
                    <a:p>
                      <a:pPr algn="ctr">
                        <a:lnSpc>
                          <a:spcPts val="2520"/>
                        </a:lnSpc>
                        <a:defRPr/>
                      </a:pPr>
                      <a:r>
                        <a:rPr lang="en-US" sz="1800">
                          <a:solidFill>
                            <a:srgbClr val="8C52FF"/>
                          </a:solidFill>
                          <a:latin typeface="Times New Roman"/>
                          <a:ea typeface="Times New Roman"/>
                          <a:cs typeface="Times New Roman"/>
                          <a:sym typeface="Times New Roman"/>
                        </a:rPr>
                        <a:t>11</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video, news, fake, source</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Media &amp; Misinformation</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concerns over news authenticity</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445094">
                <a:tc>
                  <a:txBody>
                    <a:bodyPr/>
                    <a:lstStyle/>
                    <a:p>
                      <a:pPr algn="ctr">
                        <a:lnSpc>
                          <a:spcPts val="2520"/>
                        </a:lnSpc>
                        <a:defRPr/>
                      </a:pPr>
                      <a:r>
                        <a:rPr lang="en-US" sz="1800">
                          <a:solidFill>
                            <a:srgbClr val="0CC0DF"/>
                          </a:solidFill>
                          <a:latin typeface="Times New Roman"/>
                          <a:ea typeface="Times New Roman"/>
                          <a:cs typeface="Times New Roman"/>
                          <a:sym typeface="Times New Roman"/>
                        </a:rPr>
                        <a:t>12</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west bank, law, court</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International Law</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legal framing</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445094">
                <a:tc>
                  <a:txBody>
                    <a:bodyPr/>
                    <a:lstStyle/>
                    <a:p>
                      <a:pPr algn="ctr">
                        <a:lnSpc>
                          <a:spcPts val="2520"/>
                        </a:lnSpc>
                        <a:defRPr/>
                      </a:pPr>
                      <a:r>
                        <a:rPr lang="en-US" sz="1800">
                          <a:solidFill>
                            <a:srgbClr val="8C52FF"/>
                          </a:solidFill>
                          <a:latin typeface="Times New Roman"/>
                          <a:ea typeface="Times New Roman"/>
                          <a:cs typeface="Times New Roman"/>
                          <a:sym typeface="Times New Roman"/>
                        </a:rPr>
                        <a:t>13</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reddit, comment, troll</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Platform Dynamics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8C52FF"/>
                          </a:solidFill>
                          <a:latin typeface="Times New Roman"/>
                          <a:ea typeface="Times New Roman"/>
                          <a:cs typeface="Times New Roman"/>
                          <a:sym typeface="Times New Roman"/>
                        </a:rPr>
                        <a:t>Reddit behavior</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445094">
                <a:tc>
                  <a:txBody>
                    <a:bodyPr/>
                    <a:lstStyle/>
                    <a:p>
                      <a:pPr algn="ctr">
                        <a:lnSpc>
                          <a:spcPts val="2520"/>
                        </a:lnSpc>
                        <a:defRPr/>
                      </a:pPr>
                      <a:r>
                        <a:rPr lang="en-US" sz="1800">
                          <a:solidFill>
                            <a:srgbClr val="0CC0DF"/>
                          </a:solidFill>
                          <a:latin typeface="Times New Roman"/>
                          <a:ea typeface="Times New Roman"/>
                          <a:cs typeface="Times New Roman"/>
                          <a:sym typeface="Times New Roman"/>
                        </a:rPr>
                        <a:t>14</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british, massacre, ottoman</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Colonial History</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CC0DF"/>
                          </a:solidFill>
                          <a:latin typeface="Times New Roman"/>
                          <a:ea typeface="Times New Roman"/>
                          <a:cs typeface="Times New Roman"/>
                          <a:sym typeface="Times New Roman"/>
                        </a:rPr>
                        <a:t>historical retrospectives</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445094">
                <a:tc>
                  <a:txBody>
                    <a:bodyPr/>
                    <a:lstStyle/>
                    <a:p>
                      <a:pPr algn="ctr">
                        <a:lnSpc>
                          <a:spcPts val="2520"/>
                        </a:lnSpc>
                        <a:defRPr/>
                      </a:pPr>
                      <a:r>
                        <a:rPr lang="en-US" sz="1800">
                          <a:solidFill>
                            <a:srgbClr val="000000"/>
                          </a:solidFill>
                          <a:latin typeface="Times New Roman"/>
                          <a:ea typeface="Times New Roman"/>
                          <a:cs typeface="Times New Roman"/>
                          <a:sym typeface="Times New Roman"/>
                        </a:rPr>
                        <a:t>15</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00000"/>
                          </a:solidFill>
                          <a:latin typeface="Times New Roman"/>
                          <a:ea typeface="Times New Roman"/>
                          <a:cs typeface="Times New Roman"/>
                          <a:sym typeface="Times New Roman"/>
                        </a:rPr>
                        <a:t>god, fuck, taliban, beat</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a:solidFill>
                            <a:srgbClr val="000000"/>
                          </a:solidFill>
                          <a:latin typeface="Times New Roman"/>
                          <a:ea typeface="Times New Roman"/>
                          <a:cs typeface="Times New Roman"/>
                          <a:sym typeface="Times New Roman"/>
                        </a:rPr>
                        <a:t>Profanity</a:t>
                      </a:r>
                      <a:endParaRPr lang="en-US" sz="110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r>
                        <a:rPr lang="en-US" sz="1800" dirty="0">
                          <a:solidFill>
                            <a:srgbClr val="000000"/>
                          </a:solidFill>
                          <a:latin typeface="Times New Roman"/>
                          <a:ea typeface="Times New Roman"/>
                          <a:cs typeface="Times New Roman"/>
                          <a:sym typeface="Times New Roman"/>
                        </a:rPr>
                        <a:t>highly emotional</a:t>
                      </a:r>
                      <a:endParaRPr lang="en-US" sz="1100" dirty="0"/>
                    </a:p>
                  </a:txBody>
                  <a:tcPr marL="0" marR="0" marT="0" marB="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sp>
        <p:nvSpPr>
          <p:cNvPr id="8" name="TextBox 8"/>
          <p:cNvSpPr txBox="1"/>
          <p:nvPr/>
        </p:nvSpPr>
        <p:spPr>
          <a:xfrm>
            <a:off x="952500" y="923924"/>
            <a:ext cx="9934426"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RQ1: Topic Modeling Results</a:t>
            </a:r>
          </a:p>
        </p:txBody>
      </p:sp>
      <p:sp>
        <p:nvSpPr>
          <p:cNvPr id="9" name="TextBox 9"/>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11</a:t>
            </a:r>
          </a:p>
        </p:txBody>
      </p:sp>
      <p:sp>
        <p:nvSpPr>
          <p:cNvPr id="10" name="TextBox 10"/>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grpSp>
        <p:nvGrpSpPr>
          <p:cNvPr id="11" name="Group 11"/>
          <p:cNvGrpSpPr/>
          <p:nvPr/>
        </p:nvGrpSpPr>
        <p:grpSpPr>
          <a:xfrm>
            <a:off x="12968814" y="894397"/>
            <a:ext cx="4040442" cy="994410"/>
            <a:chOff x="0" y="0"/>
            <a:chExt cx="5387256" cy="1325880"/>
          </a:xfrm>
        </p:grpSpPr>
        <p:grpSp>
          <p:nvGrpSpPr>
            <p:cNvPr id="12" name="Group 12"/>
            <p:cNvGrpSpPr/>
            <p:nvPr/>
          </p:nvGrpSpPr>
          <p:grpSpPr>
            <a:xfrm>
              <a:off x="0" y="0"/>
              <a:ext cx="960785" cy="283043"/>
              <a:chOff x="0" y="0"/>
              <a:chExt cx="189785" cy="55910"/>
            </a:xfrm>
          </p:grpSpPr>
          <p:sp>
            <p:nvSpPr>
              <p:cNvPr id="13" name="Freeform 13"/>
              <p:cNvSpPr/>
              <p:nvPr/>
            </p:nvSpPr>
            <p:spPr>
              <a:xfrm>
                <a:off x="0" y="0"/>
                <a:ext cx="189785" cy="55910"/>
              </a:xfrm>
              <a:custGeom>
                <a:avLst/>
                <a:gdLst/>
                <a:ahLst/>
                <a:cxnLst/>
                <a:rect l="l" t="t" r="r" b="b"/>
                <a:pathLst>
                  <a:path w="189785" h="55910">
                    <a:moveTo>
                      <a:pt x="0" y="0"/>
                    </a:moveTo>
                    <a:lnTo>
                      <a:pt x="189785" y="0"/>
                    </a:lnTo>
                    <a:lnTo>
                      <a:pt x="189785" y="55910"/>
                    </a:lnTo>
                    <a:lnTo>
                      <a:pt x="0" y="55910"/>
                    </a:lnTo>
                    <a:close/>
                  </a:path>
                </a:pathLst>
              </a:custGeom>
              <a:solidFill>
                <a:srgbClr val="FF5757"/>
              </a:solidFill>
            </p:spPr>
            <p:txBody>
              <a:bodyPr/>
              <a:lstStyle/>
              <a:p>
                <a:endParaRPr lang="zh-SG" altLang="en-US"/>
              </a:p>
            </p:txBody>
          </p:sp>
          <p:sp>
            <p:nvSpPr>
              <p:cNvPr id="14" name="TextBox 14"/>
              <p:cNvSpPr txBox="1"/>
              <p:nvPr/>
            </p:nvSpPr>
            <p:spPr>
              <a:xfrm>
                <a:off x="0" y="-47625"/>
                <a:ext cx="189785" cy="103535"/>
              </a:xfrm>
              <a:prstGeom prst="rect">
                <a:avLst/>
              </a:prstGeom>
            </p:spPr>
            <p:txBody>
              <a:bodyPr lIns="50800" tIns="50800" rIns="50800" bIns="50800" rtlCol="0" anchor="ctr"/>
              <a:lstStyle/>
              <a:p>
                <a:pPr algn="ctr">
                  <a:lnSpc>
                    <a:spcPts val="2519"/>
                  </a:lnSpc>
                </a:pPr>
                <a:endParaRPr/>
              </a:p>
            </p:txBody>
          </p:sp>
        </p:grpSp>
        <p:sp>
          <p:nvSpPr>
            <p:cNvPr id="15" name="TextBox 15"/>
            <p:cNvSpPr txBox="1"/>
            <p:nvPr/>
          </p:nvSpPr>
          <p:spPr>
            <a:xfrm>
              <a:off x="1214785" y="-76200"/>
              <a:ext cx="3188791" cy="434340"/>
            </a:xfrm>
            <a:prstGeom prst="rect">
              <a:avLst/>
            </a:prstGeom>
          </p:spPr>
          <p:txBody>
            <a:bodyPr lIns="0" tIns="0" rIns="0" bIns="0" rtlCol="0" anchor="t">
              <a:spAutoFit/>
            </a:bodyPr>
            <a:lstStyle/>
            <a:p>
              <a:pPr algn="ctr">
                <a:lnSpc>
                  <a:spcPts val="2519"/>
                </a:lnSpc>
                <a:spcBef>
                  <a:spcPct val="0"/>
                </a:spcBef>
              </a:pPr>
              <a:r>
                <a:rPr lang="en-US" sz="1799" spc="-39">
                  <a:solidFill>
                    <a:srgbClr val="000000"/>
                  </a:solidFill>
                  <a:latin typeface="Times New Roman"/>
                  <a:ea typeface="Times New Roman"/>
                  <a:cs typeface="Times New Roman"/>
                  <a:sym typeface="Times New Roman"/>
                </a:rPr>
                <a:t>Core War-Related Topics</a:t>
              </a:r>
            </a:p>
          </p:txBody>
        </p:sp>
        <p:sp>
          <p:nvSpPr>
            <p:cNvPr id="16" name="TextBox 16"/>
            <p:cNvSpPr txBox="1"/>
            <p:nvPr/>
          </p:nvSpPr>
          <p:spPr>
            <a:xfrm>
              <a:off x="1214785" y="406399"/>
              <a:ext cx="4172470" cy="434340"/>
            </a:xfrm>
            <a:prstGeom prst="rect">
              <a:avLst/>
            </a:prstGeom>
          </p:spPr>
          <p:txBody>
            <a:bodyPr lIns="0" tIns="0" rIns="0" bIns="0" rtlCol="0" anchor="t">
              <a:spAutoFit/>
            </a:bodyPr>
            <a:lstStyle/>
            <a:p>
              <a:pPr marL="0" lvl="0" indent="0" algn="l">
                <a:lnSpc>
                  <a:spcPts val="2519"/>
                </a:lnSpc>
                <a:spcBef>
                  <a:spcPct val="0"/>
                </a:spcBef>
              </a:pPr>
              <a:r>
                <a:rPr lang="en-US" sz="1799" u="none" strike="noStrike" spc="-39">
                  <a:solidFill>
                    <a:srgbClr val="000000"/>
                  </a:solidFill>
                  <a:latin typeface="Times New Roman"/>
                  <a:ea typeface="Times New Roman"/>
                  <a:cs typeface="Times New Roman"/>
                  <a:sym typeface="Times New Roman"/>
                </a:rPr>
                <a:t>Political &amp; Historical Themes</a:t>
              </a:r>
            </a:p>
          </p:txBody>
        </p:sp>
        <p:sp>
          <p:nvSpPr>
            <p:cNvPr id="17" name="TextBox 17"/>
            <p:cNvSpPr txBox="1"/>
            <p:nvPr/>
          </p:nvSpPr>
          <p:spPr>
            <a:xfrm>
              <a:off x="1214785" y="891540"/>
              <a:ext cx="3790652" cy="434340"/>
            </a:xfrm>
            <a:prstGeom prst="rect">
              <a:avLst/>
            </a:prstGeom>
          </p:spPr>
          <p:txBody>
            <a:bodyPr lIns="0" tIns="0" rIns="0" bIns="0" rtlCol="0" anchor="t">
              <a:spAutoFit/>
            </a:bodyPr>
            <a:lstStyle/>
            <a:p>
              <a:pPr marL="0" lvl="0" indent="0" algn="l">
                <a:lnSpc>
                  <a:spcPts val="2519"/>
                </a:lnSpc>
                <a:spcBef>
                  <a:spcPct val="0"/>
                </a:spcBef>
              </a:pPr>
              <a:r>
                <a:rPr lang="en-US" sz="1799" u="none" strike="noStrike" spc="-39">
                  <a:solidFill>
                    <a:srgbClr val="000000"/>
                  </a:solidFill>
                  <a:latin typeface="Times New Roman"/>
                  <a:ea typeface="Times New Roman"/>
                  <a:cs typeface="Times New Roman"/>
                  <a:sym typeface="Times New Roman"/>
                </a:rPr>
                <a:t>Emotional &amp; Media Reactions</a:t>
              </a:r>
            </a:p>
          </p:txBody>
        </p:sp>
        <p:grpSp>
          <p:nvGrpSpPr>
            <p:cNvPr id="18" name="Group 18"/>
            <p:cNvGrpSpPr/>
            <p:nvPr/>
          </p:nvGrpSpPr>
          <p:grpSpPr>
            <a:xfrm>
              <a:off x="0" y="482599"/>
              <a:ext cx="960785" cy="283043"/>
              <a:chOff x="0" y="0"/>
              <a:chExt cx="189785" cy="55910"/>
            </a:xfrm>
          </p:grpSpPr>
          <p:sp>
            <p:nvSpPr>
              <p:cNvPr id="19" name="Freeform 19"/>
              <p:cNvSpPr/>
              <p:nvPr/>
            </p:nvSpPr>
            <p:spPr>
              <a:xfrm>
                <a:off x="0" y="0"/>
                <a:ext cx="189785" cy="55910"/>
              </a:xfrm>
              <a:custGeom>
                <a:avLst/>
                <a:gdLst/>
                <a:ahLst/>
                <a:cxnLst/>
                <a:rect l="l" t="t" r="r" b="b"/>
                <a:pathLst>
                  <a:path w="189785" h="55910">
                    <a:moveTo>
                      <a:pt x="0" y="0"/>
                    </a:moveTo>
                    <a:lnTo>
                      <a:pt x="189785" y="0"/>
                    </a:lnTo>
                    <a:lnTo>
                      <a:pt x="189785" y="55910"/>
                    </a:lnTo>
                    <a:lnTo>
                      <a:pt x="0" y="55910"/>
                    </a:lnTo>
                    <a:close/>
                  </a:path>
                </a:pathLst>
              </a:custGeom>
              <a:solidFill>
                <a:srgbClr val="0CC0DF"/>
              </a:solidFill>
            </p:spPr>
            <p:txBody>
              <a:bodyPr/>
              <a:lstStyle/>
              <a:p>
                <a:endParaRPr lang="zh-SG" altLang="en-US"/>
              </a:p>
            </p:txBody>
          </p:sp>
          <p:sp>
            <p:nvSpPr>
              <p:cNvPr id="20" name="TextBox 20"/>
              <p:cNvSpPr txBox="1"/>
              <p:nvPr/>
            </p:nvSpPr>
            <p:spPr>
              <a:xfrm>
                <a:off x="0" y="-47625"/>
                <a:ext cx="189785" cy="103535"/>
              </a:xfrm>
              <a:prstGeom prst="rect">
                <a:avLst/>
              </a:prstGeom>
            </p:spPr>
            <p:txBody>
              <a:bodyPr lIns="50800" tIns="50800" rIns="50800" bIns="50800" rtlCol="0" anchor="ctr"/>
              <a:lstStyle/>
              <a:p>
                <a:pPr algn="ctr">
                  <a:lnSpc>
                    <a:spcPts val="2519"/>
                  </a:lnSpc>
                </a:pPr>
                <a:endParaRPr/>
              </a:p>
            </p:txBody>
          </p:sp>
        </p:grpSp>
        <p:grpSp>
          <p:nvGrpSpPr>
            <p:cNvPr id="21" name="Group 21"/>
            <p:cNvGrpSpPr/>
            <p:nvPr/>
          </p:nvGrpSpPr>
          <p:grpSpPr>
            <a:xfrm>
              <a:off x="0" y="1032343"/>
              <a:ext cx="960785" cy="283043"/>
              <a:chOff x="0" y="0"/>
              <a:chExt cx="189785" cy="55910"/>
            </a:xfrm>
          </p:grpSpPr>
          <p:sp>
            <p:nvSpPr>
              <p:cNvPr id="22" name="Freeform 22"/>
              <p:cNvSpPr/>
              <p:nvPr/>
            </p:nvSpPr>
            <p:spPr>
              <a:xfrm>
                <a:off x="0" y="0"/>
                <a:ext cx="189785" cy="55910"/>
              </a:xfrm>
              <a:custGeom>
                <a:avLst/>
                <a:gdLst/>
                <a:ahLst/>
                <a:cxnLst/>
                <a:rect l="l" t="t" r="r" b="b"/>
                <a:pathLst>
                  <a:path w="189785" h="55910">
                    <a:moveTo>
                      <a:pt x="0" y="0"/>
                    </a:moveTo>
                    <a:lnTo>
                      <a:pt x="189785" y="0"/>
                    </a:lnTo>
                    <a:lnTo>
                      <a:pt x="189785" y="55910"/>
                    </a:lnTo>
                    <a:lnTo>
                      <a:pt x="0" y="55910"/>
                    </a:lnTo>
                    <a:close/>
                  </a:path>
                </a:pathLst>
              </a:custGeom>
              <a:solidFill>
                <a:srgbClr val="8C52FF"/>
              </a:solidFill>
            </p:spPr>
            <p:txBody>
              <a:bodyPr/>
              <a:lstStyle/>
              <a:p>
                <a:endParaRPr lang="zh-SG" altLang="en-US"/>
              </a:p>
            </p:txBody>
          </p:sp>
          <p:sp>
            <p:nvSpPr>
              <p:cNvPr id="23" name="TextBox 23"/>
              <p:cNvSpPr txBox="1"/>
              <p:nvPr/>
            </p:nvSpPr>
            <p:spPr>
              <a:xfrm>
                <a:off x="0" y="-47625"/>
                <a:ext cx="189785" cy="103535"/>
              </a:xfrm>
              <a:prstGeom prst="rect">
                <a:avLst/>
              </a:prstGeom>
            </p:spPr>
            <p:txBody>
              <a:bodyPr lIns="50800" tIns="50800" rIns="50800" bIns="50800" rtlCol="0" anchor="ctr"/>
              <a:lstStyle/>
              <a:p>
                <a:pPr algn="ctr">
                  <a:lnSpc>
                    <a:spcPts val="2519"/>
                  </a:lnSpc>
                </a:pPr>
                <a:endParaRPr/>
              </a:p>
            </p:txBody>
          </p:sp>
        </p:grpSp>
      </p:grpSp>
      <p:sp>
        <p:nvSpPr>
          <p:cNvPr id="24" name="TextBox 24"/>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25" name="TextBox 25"/>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TextBox 7"/>
          <p:cNvSpPr txBox="1"/>
          <p:nvPr/>
        </p:nvSpPr>
        <p:spPr>
          <a:xfrm>
            <a:off x="1194884" y="2171962"/>
            <a:ext cx="5320424" cy="6324601"/>
          </a:xfrm>
          <a:prstGeom prst="rect">
            <a:avLst/>
          </a:prstGeom>
        </p:spPr>
        <p:txBody>
          <a:bodyPr lIns="0" tIns="0" rIns="0" bIns="0" rtlCol="0" anchor="t">
            <a:spAutoFit/>
          </a:bodyPr>
          <a:lstStyle/>
          <a:p>
            <a:pPr algn="just">
              <a:lnSpc>
                <a:spcPts val="4199"/>
              </a:lnSpc>
            </a:pPr>
            <a:r>
              <a:rPr lang="en-US" sz="2999" b="1" spc="-47">
                <a:solidFill>
                  <a:srgbClr val="303030"/>
                </a:solidFill>
                <a:latin typeface="Times New Roman Bold"/>
                <a:ea typeface="Times New Roman Bold"/>
                <a:cs typeface="Times New Roman Bold"/>
                <a:sym typeface="Times New Roman Bold"/>
              </a:rPr>
              <a:t>Clear Opposing Forces:</a:t>
            </a:r>
          </a:p>
          <a:p>
            <a:pPr algn="just">
              <a:lnSpc>
                <a:spcPts val="4199"/>
              </a:lnSpc>
            </a:pPr>
            <a:r>
              <a:rPr lang="en-US" sz="2999" spc="-47">
                <a:solidFill>
                  <a:srgbClr val="303030"/>
                </a:solidFill>
                <a:latin typeface="Times New Roman"/>
                <a:ea typeface="Times New Roman"/>
                <a:cs typeface="Times New Roman"/>
                <a:sym typeface="Times New Roman"/>
              </a:rPr>
              <a:t>Keywords such as hamas, gaza, bomb, millitary, attack help construct a distinct Israel vs. Hamas conflict frame.</a:t>
            </a:r>
          </a:p>
          <a:p>
            <a:pPr algn="just">
              <a:lnSpc>
                <a:spcPts val="4199"/>
              </a:lnSpc>
            </a:pPr>
            <a:endParaRPr lang="en-US" sz="2999" spc="-47">
              <a:solidFill>
                <a:srgbClr val="303030"/>
              </a:solidFill>
              <a:latin typeface="Times New Roman"/>
              <a:ea typeface="Times New Roman"/>
              <a:cs typeface="Times New Roman"/>
              <a:sym typeface="Times New Roman"/>
            </a:endParaRPr>
          </a:p>
          <a:p>
            <a:pPr algn="just">
              <a:lnSpc>
                <a:spcPts val="4199"/>
              </a:lnSpc>
            </a:pPr>
            <a:r>
              <a:rPr lang="en-US" sz="2999" b="1" spc="-47">
                <a:solidFill>
                  <a:srgbClr val="303030"/>
                </a:solidFill>
                <a:latin typeface="Times New Roman Bold"/>
                <a:ea typeface="Times New Roman Bold"/>
                <a:cs typeface="Times New Roman Bold"/>
                <a:sym typeface="Times New Roman Bold"/>
              </a:rPr>
              <a:t>Str</a:t>
            </a:r>
            <a:r>
              <a:rPr lang="en-US" sz="2999" b="1" u="none" strike="noStrike" spc="-47">
                <a:solidFill>
                  <a:srgbClr val="303030"/>
                </a:solidFill>
                <a:latin typeface="Times New Roman Bold"/>
                <a:ea typeface="Times New Roman Bold"/>
                <a:cs typeface="Times New Roman Bold"/>
                <a:sym typeface="Times New Roman Bold"/>
              </a:rPr>
              <a:t>ong Humanitarian Sentiment:</a:t>
            </a:r>
          </a:p>
          <a:p>
            <a:pPr algn="just">
              <a:lnSpc>
                <a:spcPts val="4199"/>
              </a:lnSpc>
            </a:pPr>
            <a:r>
              <a:rPr lang="en-US" sz="2999" u="none" strike="noStrike" spc="-47">
                <a:solidFill>
                  <a:srgbClr val="303030"/>
                </a:solidFill>
                <a:latin typeface="Times New Roman"/>
                <a:ea typeface="Times New Roman"/>
                <a:cs typeface="Times New Roman"/>
                <a:sym typeface="Times New Roman"/>
              </a:rPr>
              <a:t>Terms like child, kill, hospital, woman reflect a clear public sympathy toward victimized groups, highlighting emotional engagement in the discourse.</a:t>
            </a:r>
          </a:p>
        </p:txBody>
      </p:sp>
      <p:sp>
        <p:nvSpPr>
          <p:cNvPr id="8" name="Freeform 8"/>
          <p:cNvSpPr/>
          <p:nvPr/>
        </p:nvSpPr>
        <p:spPr>
          <a:xfrm>
            <a:off x="7003253" y="2085975"/>
            <a:ext cx="4774151" cy="6613365"/>
          </a:xfrm>
          <a:custGeom>
            <a:avLst/>
            <a:gdLst/>
            <a:ahLst/>
            <a:cxnLst/>
            <a:rect l="l" t="t" r="r" b="b"/>
            <a:pathLst>
              <a:path w="4774151" h="6613365">
                <a:moveTo>
                  <a:pt x="0" y="0"/>
                </a:moveTo>
                <a:lnTo>
                  <a:pt x="4774152" y="0"/>
                </a:lnTo>
                <a:lnTo>
                  <a:pt x="4774152" y="6613365"/>
                </a:lnTo>
                <a:lnTo>
                  <a:pt x="0" y="6613365"/>
                </a:lnTo>
                <a:lnTo>
                  <a:pt x="0" y="0"/>
                </a:lnTo>
                <a:close/>
              </a:path>
            </a:pathLst>
          </a:custGeom>
          <a:blipFill>
            <a:blip r:embed="rId2"/>
            <a:stretch>
              <a:fillRect l="-3397" r="-32220" b="-13344"/>
            </a:stretch>
          </a:blipFill>
        </p:spPr>
        <p:txBody>
          <a:bodyPr/>
          <a:lstStyle/>
          <a:p>
            <a:endParaRPr lang="zh-SG" altLang="en-US"/>
          </a:p>
        </p:txBody>
      </p:sp>
      <p:sp>
        <p:nvSpPr>
          <p:cNvPr id="9" name="Freeform 9"/>
          <p:cNvSpPr/>
          <p:nvPr/>
        </p:nvSpPr>
        <p:spPr>
          <a:xfrm>
            <a:off x="9859869" y="2085975"/>
            <a:ext cx="4724642" cy="6610876"/>
          </a:xfrm>
          <a:custGeom>
            <a:avLst/>
            <a:gdLst/>
            <a:ahLst/>
            <a:cxnLst/>
            <a:rect l="l" t="t" r="r" b="b"/>
            <a:pathLst>
              <a:path w="4724642" h="6610876">
                <a:moveTo>
                  <a:pt x="0" y="0"/>
                </a:moveTo>
                <a:lnTo>
                  <a:pt x="4724642" y="0"/>
                </a:lnTo>
                <a:lnTo>
                  <a:pt x="4724642" y="6610876"/>
                </a:lnTo>
                <a:lnTo>
                  <a:pt x="0" y="6610876"/>
                </a:lnTo>
                <a:lnTo>
                  <a:pt x="0" y="0"/>
                </a:lnTo>
                <a:close/>
              </a:path>
            </a:pathLst>
          </a:custGeom>
          <a:blipFill>
            <a:blip r:embed="rId3"/>
            <a:stretch>
              <a:fillRect l="-2040" r="-31784" b="-13690"/>
            </a:stretch>
          </a:blipFill>
        </p:spPr>
        <p:txBody>
          <a:bodyPr/>
          <a:lstStyle/>
          <a:p>
            <a:endParaRPr lang="zh-SG" altLang="en-US"/>
          </a:p>
        </p:txBody>
      </p:sp>
      <p:sp>
        <p:nvSpPr>
          <p:cNvPr id="10" name="TextBox 10"/>
          <p:cNvSpPr txBox="1"/>
          <p:nvPr/>
        </p:nvSpPr>
        <p:spPr>
          <a:xfrm>
            <a:off x="952500" y="923924"/>
            <a:ext cx="9934426"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RQ1: Core War-Related Topic</a:t>
            </a:r>
          </a:p>
        </p:txBody>
      </p:sp>
      <p:sp>
        <p:nvSpPr>
          <p:cNvPr id="11" name="TextBox 11"/>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12</a:t>
            </a:r>
          </a:p>
        </p:txBody>
      </p:sp>
      <p:sp>
        <p:nvSpPr>
          <p:cNvPr id="12" name="TextBox 12"/>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3" name="Freeform 13"/>
          <p:cNvSpPr/>
          <p:nvPr/>
        </p:nvSpPr>
        <p:spPr>
          <a:xfrm>
            <a:off x="13330733" y="8780763"/>
            <a:ext cx="4451819" cy="728171"/>
          </a:xfrm>
          <a:custGeom>
            <a:avLst/>
            <a:gdLst/>
            <a:ahLst/>
            <a:cxnLst/>
            <a:rect l="l" t="t" r="r" b="b"/>
            <a:pathLst>
              <a:path w="4451819" h="728171">
                <a:moveTo>
                  <a:pt x="0" y="0"/>
                </a:moveTo>
                <a:lnTo>
                  <a:pt x="4451818" y="0"/>
                </a:lnTo>
                <a:lnTo>
                  <a:pt x="4451818" y="728171"/>
                </a:lnTo>
                <a:lnTo>
                  <a:pt x="0" y="728171"/>
                </a:lnTo>
                <a:lnTo>
                  <a:pt x="0" y="0"/>
                </a:lnTo>
                <a:close/>
              </a:path>
            </a:pathLst>
          </a:custGeom>
          <a:blipFill>
            <a:blip r:embed="rId4"/>
            <a:stretch>
              <a:fillRect l="-10225" t="-702246"/>
            </a:stretch>
          </a:blipFill>
        </p:spPr>
        <p:txBody>
          <a:bodyPr/>
          <a:lstStyle/>
          <a:p>
            <a:endParaRPr lang="zh-SG" altLang="en-US"/>
          </a:p>
        </p:txBody>
      </p:sp>
      <p:sp>
        <p:nvSpPr>
          <p:cNvPr id="14" name="Freeform 14"/>
          <p:cNvSpPr/>
          <p:nvPr/>
        </p:nvSpPr>
        <p:spPr>
          <a:xfrm>
            <a:off x="13093410" y="2107925"/>
            <a:ext cx="4788674" cy="6566975"/>
          </a:xfrm>
          <a:custGeom>
            <a:avLst/>
            <a:gdLst/>
            <a:ahLst/>
            <a:cxnLst/>
            <a:rect l="l" t="t" r="r" b="b"/>
            <a:pathLst>
              <a:path w="4788674" h="6566975">
                <a:moveTo>
                  <a:pt x="0" y="0"/>
                </a:moveTo>
                <a:lnTo>
                  <a:pt x="4788674" y="0"/>
                </a:lnTo>
                <a:lnTo>
                  <a:pt x="4788674" y="6566975"/>
                </a:lnTo>
                <a:lnTo>
                  <a:pt x="0" y="6566975"/>
                </a:lnTo>
                <a:lnTo>
                  <a:pt x="0" y="0"/>
                </a:lnTo>
                <a:close/>
              </a:path>
            </a:pathLst>
          </a:custGeom>
          <a:blipFill>
            <a:blip r:embed="rId4"/>
            <a:stretch>
              <a:fillRect l="-1870" r="-29747" b="-14257"/>
            </a:stretch>
          </a:blipFill>
        </p:spPr>
        <p:txBody>
          <a:bodyPr/>
          <a:lstStyle/>
          <a:p>
            <a:endParaRPr lang="zh-SG" altLang="en-US"/>
          </a:p>
        </p:txBody>
      </p:sp>
      <p:sp>
        <p:nvSpPr>
          <p:cNvPr id="15" name="TextBox 15"/>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6" name="TextBox 16"/>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Freeform 7"/>
          <p:cNvSpPr/>
          <p:nvPr/>
        </p:nvSpPr>
        <p:spPr>
          <a:xfrm>
            <a:off x="13330733" y="8780763"/>
            <a:ext cx="4451819" cy="728171"/>
          </a:xfrm>
          <a:custGeom>
            <a:avLst/>
            <a:gdLst/>
            <a:ahLst/>
            <a:cxnLst/>
            <a:rect l="l" t="t" r="r" b="b"/>
            <a:pathLst>
              <a:path w="4451819" h="728171">
                <a:moveTo>
                  <a:pt x="0" y="0"/>
                </a:moveTo>
                <a:lnTo>
                  <a:pt x="4451818" y="0"/>
                </a:lnTo>
                <a:lnTo>
                  <a:pt x="4451818" y="728171"/>
                </a:lnTo>
                <a:lnTo>
                  <a:pt x="0" y="728171"/>
                </a:lnTo>
                <a:lnTo>
                  <a:pt x="0" y="0"/>
                </a:lnTo>
                <a:close/>
              </a:path>
            </a:pathLst>
          </a:custGeom>
          <a:blipFill>
            <a:blip r:embed="rId2"/>
            <a:stretch>
              <a:fillRect l="-10225" t="-702246"/>
            </a:stretch>
          </a:blipFill>
        </p:spPr>
        <p:txBody>
          <a:bodyPr/>
          <a:lstStyle/>
          <a:p>
            <a:endParaRPr lang="zh-SG" altLang="en-US"/>
          </a:p>
        </p:txBody>
      </p:sp>
      <p:sp>
        <p:nvSpPr>
          <p:cNvPr id="8" name="Freeform 8"/>
          <p:cNvSpPr/>
          <p:nvPr/>
        </p:nvSpPr>
        <p:spPr>
          <a:xfrm>
            <a:off x="7763372" y="2085975"/>
            <a:ext cx="4616741" cy="6356958"/>
          </a:xfrm>
          <a:custGeom>
            <a:avLst/>
            <a:gdLst/>
            <a:ahLst/>
            <a:cxnLst/>
            <a:rect l="l" t="t" r="r" b="b"/>
            <a:pathLst>
              <a:path w="4616741" h="6356958">
                <a:moveTo>
                  <a:pt x="0" y="0"/>
                </a:moveTo>
                <a:lnTo>
                  <a:pt x="4616741" y="0"/>
                </a:lnTo>
                <a:lnTo>
                  <a:pt x="4616741" y="6356958"/>
                </a:lnTo>
                <a:lnTo>
                  <a:pt x="0" y="6356958"/>
                </a:lnTo>
                <a:lnTo>
                  <a:pt x="0" y="0"/>
                </a:lnTo>
                <a:close/>
              </a:path>
            </a:pathLst>
          </a:custGeom>
          <a:blipFill>
            <a:blip r:embed="rId3"/>
            <a:stretch>
              <a:fillRect/>
            </a:stretch>
          </a:blipFill>
        </p:spPr>
        <p:txBody>
          <a:bodyPr/>
          <a:lstStyle/>
          <a:p>
            <a:endParaRPr lang="zh-SG" altLang="en-US"/>
          </a:p>
        </p:txBody>
      </p:sp>
      <p:sp>
        <p:nvSpPr>
          <p:cNvPr id="9" name="Freeform 9"/>
          <p:cNvSpPr/>
          <p:nvPr/>
        </p:nvSpPr>
        <p:spPr>
          <a:xfrm>
            <a:off x="10622053" y="2085975"/>
            <a:ext cx="4934589" cy="6356958"/>
          </a:xfrm>
          <a:custGeom>
            <a:avLst/>
            <a:gdLst/>
            <a:ahLst/>
            <a:cxnLst/>
            <a:rect l="l" t="t" r="r" b="b"/>
            <a:pathLst>
              <a:path w="4934589" h="6356958">
                <a:moveTo>
                  <a:pt x="0" y="0"/>
                </a:moveTo>
                <a:lnTo>
                  <a:pt x="4934589" y="0"/>
                </a:lnTo>
                <a:lnTo>
                  <a:pt x="4934589" y="6356958"/>
                </a:lnTo>
                <a:lnTo>
                  <a:pt x="0" y="6356958"/>
                </a:lnTo>
                <a:lnTo>
                  <a:pt x="0" y="0"/>
                </a:lnTo>
                <a:close/>
              </a:path>
            </a:pathLst>
          </a:custGeom>
          <a:blipFill>
            <a:blip r:embed="rId4"/>
            <a:stretch>
              <a:fillRect/>
            </a:stretch>
          </a:blipFill>
        </p:spPr>
        <p:txBody>
          <a:bodyPr/>
          <a:lstStyle/>
          <a:p>
            <a:endParaRPr lang="zh-SG" altLang="en-US"/>
          </a:p>
        </p:txBody>
      </p:sp>
      <p:sp>
        <p:nvSpPr>
          <p:cNvPr id="10" name="Freeform 10"/>
          <p:cNvSpPr/>
          <p:nvPr/>
        </p:nvSpPr>
        <p:spPr>
          <a:xfrm>
            <a:off x="13330733" y="2099955"/>
            <a:ext cx="4704149" cy="6356958"/>
          </a:xfrm>
          <a:custGeom>
            <a:avLst/>
            <a:gdLst/>
            <a:ahLst/>
            <a:cxnLst/>
            <a:rect l="l" t="t" r="r" b="b"/>
            <a:pathLst>
              <a:path w="4704149" h="6356958">
                <a:moveTo>
                  <a:pt x="0" y="0"/>
                </a:moveTo>
                <a:lnTo>
                  <a:pt x="4704149" y="0"/>
                </a:lnTo>
                <a:lnTo>
                  <a:pt x="4704149" y="6356958"/>
                </a:lnTo>
                <a:lnTo>
                  <a:pt x="0" y="6356958"/>
                </a:lnTo>
                <a:lnTo>
                  <a:pt x="0" y="0"/>
                </a:lnTo>
                <a:close/>
              </a:path>
            </a:pathLst>
          </a:custGeom>
          <a:blipFill>
            <a:blip r:embed="rId5"/>
            <a:stretch>
              <a:fillRect/>
            </a:stretch>
          </a:blipFill>
        </p:spPr>
        <p:txBody>
          <a:bodyPr/>
          <a:lstStyle/>
          <a:p>
            <a:endParaRPr lang="zh-SG" altLang="en-US"/>
          </a:p>
        </p:txBody>
      </p:sp>
      <p:sp>
        <p:nvSpPr>
          <p:cNvPr id="11" name="TextBox 11"/>
          <p:cNvSpPr txBox="1"/>
          <p:nvPr/>
        </p:nvSpPr>
        <p:spPr>
          <a:xfrm>
            <a:off x="1028700" y="2132312"/>
            <a:ext cx="6568488" cy="6324601"/>
          </a:xfrm>
          <a:prstGeom prst="rect">
            <a:avLst/>
          </a:prstGeom>
        </p:spPr>
        <p:txBody>
          <a:bodyPr lIns="0" tIns="0" rIns="0" bIns="0" rtlCol="0" anchor="t">
            <a:spAutoFit/>
          </a:bodyPr>
          <a:lstStyle/>
          <a:p>
            <a:pPr algn="l">
              <a:lnSpc>
                <a:spcPts val="4199"/>
              </a:lnSpc>
            </a:pPr>
            <a:r>
              <a:rPr lang="en-US" sz="2999" b="1" spc="-47">
                <a:solidFill>
                  <a:srgbClr val="303030"/>
                </a:solidFill>
                <a:latin typeface="Times New Roman Bold"/>
                <a:ea typeface="Times New Roman Bold"/>
                <a:cs typeface="Times New Roman Bold"/>
                <a:sym typeface="Times New Roman Bold"/>
              </a:rPr>
              <a:t>Identity &amp; Historical</a:t>
            </a:r>
          </a:p>
          <a:p>
            <a:pPr marL="647694" lvl="1" indent="-323847" algn="l">
              <a:lnSpc>
                <a:spcPts val="4199"/>
              </a:lnSpc>
              <a:buFont typeface="Arial"/>
              <a:buChar char="•"/>
            </a:pPr>
            <a:r>
              <a:rPr lang="en-US" sz="2999" spc="-47">
                <a:solidFill>
                  <a:srgbClr val="303030"/>
                </a:solidFill>
                <a:latin typeface="Times New Roman"/>
                <a:ea typeface="Times New Roman"/>
                <a:cs typeface="Times New Roman"/>
                <a:sym typeface="Times New Roman"/>
              </a:rPr>
              <a:t>tokens like ‘refugee,’ ‘colonial,’ and ‘zionist,’ which show how people talk about national roots and belonging.</a:t>
            </a:r>
          </a:p>
          <a:p>
            <a:pPr algn="l">
              <a:lnSpc>
                <a:spcPts val="4199"/>
              </a:lnSpc>
            </a:pPr>
            <a:r>
              <a:rPr lang="en-US" sz="2999" b="1" spc="-47">
                <a:solidFill>
                  <a:srgbClr val="303030"/>
                </a:solidFill>
                <a:latin typeface="Times New Roman Bold"/>
                <a:ea typeface="Times New Roman Bold"/>
                <a:cs typeface="Times New Roman Bold"/>
                <a:sym typeface="Times New Roman Bold"/>
              </a:rPr>
              <a:t>International Law</a:t>
            </a:r>
          </a:p>
          <a:p>
            <a:pPr marL="647694" lvl="1" indent="-323847" algn="l">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words like ‘court,’ ‘law,’ ‘occupation,’ and ‘illegal,’ showing discussions around legal rights and violations.</a:t>
            </a:r>
          </a:p>
          <a:p>
            <a:pPr algn="l">
              <a:lnSpc>
                <a:spcPts val="4199"/>
              </a:lnSpc>
            </a:pPr>
            <a:r>
              <a:rPr lang="en-US" sz="2999" b="1" u="none" strike="noStrike" spc="-47">
                <a:solidFill>
                  <a:srgbClr val="303030"/>
                </a:solidFill>
                <a:latin typeface="Times New Roman Bold"/>
                <a:ea typeface="Times New Roman Bold"/>
                <a:cs typeface="Times New Roman Bold"/>
                <a:sym typeface="Times New Roman Bold"/>
              </a:rPr>
              <a:t>Religious Themes</a:t>
            </a:r>
          </a:p>
          <a:p>
            <a:pPr marL="647694" lvl="1" indent="-323847" algn="l">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tokens like ‘muslim,’ ‘jihad,’ ‘jewish,’ and ‘christian,’ highlighting religious conflict and cultural values.</a:t>
            </a:r>
          </a:p>
        </p:txBody>
      </p:sp>
      <p:sp>
        <p:nvSpPr>
          <p:cNvPr id="12" name="TextBox 12"/>
          <p:cNvSpPr txBox="1"/>
          <p:nvPr/>
        </p:nvSpPr>
        <p:spPr>
          <a:xfrm>
            <a:off x="952500" y="923924"/>
            <a:ext cx="12542839"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RQ1: Identity, Legality &amp; Religion Topic</a:t>
            </a:r>
          </a:p>
        </p:txBody>
      </p:sp>
      <p:sp>
        <p:nvSpPr>
          <p:cNvPr id="13" name="TextBox 13"/>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13</a:t>
            </a:r>
          </a:p>
        </p:txBody>
      </p:sp>
      <p:sp>
        <p:nvSpPr>
          <p:cNvPr id="14" name="TextBox 14"/>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5" name="TextBox 15"/>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6" name="TextBox 16"/>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Freeform 7"/>
          <p:cNvSpPr/>
          <p:nvPr/>
        </p:nvSpPr>
        <p:spPr>
          <a:xfrm>
            <a:off x="13330733" y="8780763"/>
            <a:ext cx="4451819" cy="728171"/>
          </a:xfrm>
          <a:custGeom>
            <a:avLst/>
            <a:gdLst/>
            <a:ahLst/>
            <a:cxnLst/>
            <a:rect l="l" t="t" r="r" b="b"/>
            <a:pathLst>
              <a:path w="4451819" h="728171">
                <a:moveTo>
                  <a:pt x="0" y="0"/>
                </a:moveTo>
                <a:lnTo>
                  <a:pt x="4451818" y="0"/>
                </a:lnTo>
                <a:lnTo>
                  <a:pt x="4451818" y="728171"/>
                </a:lnTo>
                <a:lnTo>
                  <a:pt x="0" y="728171"/>
                </a:lnTo>
                <a:lnTo>
                  <a:pt x="0" y="0"/>
                </a:lnTo>
                <a:close/>
              </a:path>
            </a:pathLst>
          </a:custGeom>
          <a:blipFill>
            <a:blip r:embed="rId2"/>
            <a:stretch>
              <a:fillRect l="-10225" t="-702246"/>
            </a:stretch>
          </a:blipFill>
        </p:spPr>
        <p:txBody>
          <a:bodyPr/>
          <a:lstStyle/>
          <a:p>
            <a:endParaRPr lang="zh-SG" altLang="en-US"/>
          </a:p>
        </p:txBody>
      </p:sp>
      <p:sp>
        <p:nvSpPr>
          <p:cNvPr id="8" name="Freeform 8"/>
          <p:cNvSpPr/>
          <p:nvPr/>
        </p:nvSpPr>
        <p:spPr>
          <a:xfrm>
            <a:off x="8095985" y="2234592"/>
            <a:ext cx="6039110" cy="6356958"/>
          </a:xfrm>
          <a:custGeom>
            <a:avLst/>
            <a:gdLst/>
            <a:ahLst/>
            <a:cxnLst/>
            <a:rect l="l" t="t" r="r" b="b"/>
            <a:pathLst>
              <a:path w="6039110" h="6356958">
                <a:moveTo>
                  <a:pt x="0" y="0"/>
                </a:moveTo>
                <a:lnTo>
                  <a:pt x="6039110" y="0"/>
                </a:lnTo>
                <a:lnTo>
                  <a:pt x="6039110" y="6356958"/>
                </a:lnTo>
                <a:lnTo>
                  <a:pt x="0" y="6356958"/>
                </a:lnTo>
                <a:lnTo>
                  <a:pt x="0" y="0"/>
                </a:lnTo>
                <a:close/>
              </a:path>
            </a:pathLst>
          </a:custGeom>
          <a:blipFill>
            <a:blip r:embed="rId3"/>
            <a:stretch>
              <a:fillRect/>
            </a:stretch>
          </a:blipFill>
        </p:spPr>
        <p:txBody>
          <a:bodyPr/>
          <a:lstStyle/>
          <a:p>
            <a:endParaRPr lang="zh-SG" altLang="en-US"/>
          </a:p>
        </p:txBody>
      </p:sp>
      <p:sp>
        <p:nvSpPr>
          <p:cNvPr id="9" name="Freeform 9"/>
          <p:cNvSpPr/>
          <p:nvPr/>
        </p:nvSpPr>
        <p:spPr>
          <a:xfrm>
            <a:off x="12109271" y="2195205"/>
            <a:ext cx="4950481" cy="6356958"/>
          </a:xfrm>
          <a:custGeom>
            <a:avLst/>
            <a:gdLst/>
            <a:ahLst/>
            <a:cxnLst/>
            <a:rect l="l" t="t" r="r" b="b"/>
            <a:pathLst>
              <a:path w="4950481" h="6356958">
                <a:moveTo>
                  <a:pt x="0" y="0"/>
                </a:moveTo>
                <a:lnTo>
                  <a:pt x="4950481" y="0"/>
                </a:lnTo>
                <a:lnTo>
                  <a:pt x="4950481" y="6356958"/>
                </a:lnTo>
                <a:lnTo>
                  <a:pt x="0" y="6356958"/>
                </a:lnTo>
                <a:lnTo>
                  <a:pt x="0" y="0"/>
                </a:lnTo>
                <a:close/>
              </a:path>
            </a:pathLst>
          </a:custGeom>
          <a:blipFill>
            <a:blip r:embed="rId4"/>
            <a:stretch>
              <a:fillRect/>
            </a:stretch>
          </a:blipFill>
        </p:spPr>
        <p:txBody>
          <a:bodyPr/>
          <a:lstStyle/>
          <a:p>
            <a:endParaRPr lang="zh-SG" altLang="en-US"/>
          </a:p>
        </p:txBody>
      </p:sp>
      <p:sp>
        <p:nvSpPr>
          <p:cNvPr id="10" name="TextBox 10"/>
          <p:cNvSpPr txBox="1"/>
          <p:nvPr/>
        </p:nvSpPr>
        <p:spPr>
          <a:xfrm>
            <a:off x="1141269" y="2266950"/>
            <a:ext cx="6187774" cy="5800726"/>
          </a:xfrm>
          <a:prstGeom prst="rect">
            <a:avLst/>
          </a:prstGeom>
        </p:spPr>
        <p:txBody>
          <a:bodyPr lIns="0" tIns="0" rIns="0" bIns="0" rtlCol="0" anchor="t">
            <a:spAutoFit/>
          </a:bodyPr>
          <a:lstStyle/>
          <a:p>
            <a:pPr algn="l">
              <a:lnSpc>
                <a:spcPts val="4199"/>
              </a:lnSpc>
            </a:pPr>
            <a:r>
              <a:rPr lang="en-US" sz="2999" b="1" spc="-47">
                <a:solidFill>
                  <a:srgbClr val="303030"/>
                </a:solidFill>
                <a:latin typeface="Times New Roman Bold"/>
                <a:ea typeface="Times New Roman Bold"/>
                <a:cs typeface="Times New Roman Bold"/>
                <a:sym typeface="Times New Roman Bold"/>
              </a:rPr>
              <a:t>Misinformation &amp; Media Distrust:</a:t>
            </a:r>
          </a:p>
          <a:p>
            <a:pPr marL="647694" lvl="1" indent="-323847" algn="l">
              <a:lnSpc>
                <a:spcPts val="4199"/>
              </a:lnSpc>
              <a:buFont typeface="Arial"/>
              <a:buChar char="•"/>
            </a:pPr>
            <a:r>
              <a:rPr lang="en-US" sz="2999" b="1" spc="-47">
                <a:solidFill>
                  <a:srgbClr val="303030"/>
                </a:solidFill>
                <a:latin typeface="Times New Roman Bold"/>
                <a:ea typeface="Times New Roman Bold"/>
                <a:cs typeface="Times New Roman Bold"/>
                <a:sym typeface="Times New Roman Bold"/>
              </a:rPr>
              <a:t> </a:t>
            </a:r>
            <a:r>
              <a:rPr lang="en-US" sz="2999" spc="-47">
                <a:solidFill>
                  <a:srgbClr val="303030"/>
                </a:solidFill>
                <a:latin typeface="Times New Roman"/>
                <a:ea typeface="Times New Roman"/>
                <a:cs typeface="Times New Roman"/>
                <a:sym typeface="Times New Roman"/>
              </a:rPr>
              <a:t>Keywords like fake, video, source, google, lie reflect distrust toward media credibility and potential disinformation</a:t>
            </a:r>
          </a:p>
          <a:p>
            <a:pPr algn="l">
              <a:lnSpc>
                <a:spcPts val="4199"/>
              </a:lnSpc>
            </a:pPr>
            <a:r>
              <a:rPr lang="en-US" sz="2999" b="1" spc="-47">
                <a:solidFill>
                  <a:srgbClr val="303030"/>
                </a:solidFill>
                <a:latin typeface="Times New Roman Bold"/>
                <a:ea typeface="Times New Roman Bold"/>
                <a:cs typeface="Times New Roman Bold"/>
                <a:sym typeface="Times New Roman Bold"/>
              </a:rPr>
              <a:t>Polarized Opinion</a:t>
            </a:r>
            <a:r>
              <a:rPr lang="en-US" sz="2999" b="1" u="none" strike="noStrike" spc="-47">
                <a:solidFill>
                  <a:srgbClr val="303030"/>
                </a:solidFill>
                <a:latin typeface="Times New Roman Bold"/>
                <a:ea typeface="Times New Roman Bold"/>
                <a:cs typeface="Times New Roman Bold"/>
                <a:sym typeface="Times New Roman Bold"/>
              </a:rPr>
              <a:t>:</a:t>
            </a:r>
          </a:p>
          <a:p>
            <a:pPr marL="647694" lvl="1" indent="-323847" algn="l">
              <a:lnSpc>
                <a:spcPts val="4199"/>
              </a:lnSpc>
              <a:buFont typeface="Arial"/>
              <a:buChar char="•"/>
            </a:pPr>
            <a:r>
              <a:rPr lang="en-US" sz="2999" b="1" u="none" strike="noStrike" spc="-47">
                <a:solidFill>
                  <a:srgbClr val="303030"/>
                </a:solidFill>
                <a:latin typeface="Times New Roman Bold"/>
                <a:ea typeface="Times New Roman Bold"/>
                <a:cs typeface="Times New Roman Bold"/>
                <a:sym typeface="Times New Roman Bold"/>
              </a:rPr>
              <a:t> </a:t>
            </a:r>
            <a:r>
              <a:rPr lang="en-US" sz="2999" u="none" strike="noStrike" spc="-47">
                <a:solidFill>
                  <a:srgbClr val="303030"/>
                </a:solidFill>
                <a:latin typeface="Times New Roman"/>
                <a:ea typeface="Times New Roman"/>
                <a:cs typeface="Times New Roman"/>
                <a:sym typeface="Times New Roman"/>
              </a:rPr>
              <a:t>Words like lie, explain, antisemitic and deney indicate the presence of defensive or accusatory rhetoric, revealing ideological clashes within discussions</a:t>
            </a:r>
          </a:p>
        </p:txBody>
      </p:sp>
      <p:sp>
        <p:nvSpPr>
          <p:cNvPr id="11" name="TextBox 11"/>
          <p:cNvSpPr txBox="1"/>
          <p:nvPr/>
        </p:nvSpPr>
        <p:spPr>
          <a:xfrm>
            <a:off x="952500" y="923924"/>
            <a:ext cx="12542839"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RQ1: Media Dynamics</a:t>
            </a:r>
          </a:p>
        </p:txBody>
      </p:sp>
      <p:sp>
        <p:nvSpPr>
          <p:cNvPr id="12" name="TextBox 12"/>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14</a:t>
            </a:r>
          </a:p>
        </p:txBody>
      </p:sp>
      <p:sp>
        <p:nvSpPr>
          <p:cNvPr id="13" name="TextBox 13"/>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4" name="TextBox 14"/>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5" name="TextBox 15"/>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Freeform 2"/>
          <p:cNvSpPr/>
          <p:nvPr/>
        </p:nvSpPr>
        <p:spPr>
          <a:xfrm>
            <a:off x="3180811" y="1993642"/>
            <a:ext cx="12765004" cy="6382502"/>
          </a:xfrm>
          <a:custGeom>
            <a:avLst/>
            <a:gdLst/>
            <a:ahLst/>
            <a:cxnLst/>
            <a:rect l="l" t="t" r="r" b="b"/>
            <a:pathLst>
              <a:path w="12765004" h="6382502">
                <a:moveTo>
                  <a:pt x="0" y="0"/>
                </a:moveTo>
                <a:lnTo>
                  <a:pt x="12765004" y="0"/>
                </a:lnTo>
                <a:lnTo>
                  <a:pt x="12765004" y="6382502"/>
                </a:lnTo>
                <a:lnTo>
                  <a:pt x="0" y="6382502"/>
                </a:lnTo>
                <a:lnTo>
                  <a:pt x="0" y="0"/>
                </a:lnTo>
                <a:close/>
              </a:path>
            </a:pathLst>
          </a:custGeom>
          <a:blipFill>
            <a:blip r:embed="rId2"/>
            <a:stretch>
              <a:fillRect/>
            </a:stretch>
          </a:blipFill>
        </p:spPr>
        <p:txBody>
          <a:bodyPr/>
          <a:lstStyle/>
          <a:p>
            <a:endParaRPr lang="zh-SG" altLang="en-US"/>
          </a:p>
        </p:txBody>
      </p:sp>
      <p:sp>
        <p:nvSpPr>
          <p:cNvPr id="3" name="TextBox 3"/>
          <p:cNvSpPr txBox="1"/>
          <p:nvPr/>
        </p:nvSpPr>
        <p:spPr>
          <a:xfrm>
            <a:off x="952500" y="923924"/>
            <a:ext cx="12542839"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RQ1: Temporal Topic</a:t>
            </a:r>
          </a:p>
        </p:txBody>
      </p:sp>
      <p:sp>
        <p:nvSpPr>
          <p:cNvPr id="4" name="TextBox 4"/>
          <p:cNvSpPr txBox="1"/>
          <p:nvPr/>
        </p:nvSpPr>
        <p:spPr>
          <a:xfrm>
            <a:off x="4647220" y="8442819"/>
            <a:ext cx="3046510" cy="659130"/>
          </a:xfrm>
          <a:prstGeom prst="rect">
            <a:avLst/>
          </a:prstGeom>
        </p:spPr>
        <p:txBody>
          <a:bodyPr lIns="0" tIns="0" rIns="0" bIns="0" rtlCol="0" anchor="t">
            <a:spAutoFit/>
          </a:bodyPr>
          <a:lstStyle/>
          <a:p>
            <a:pPr algn="ctr">
              <a:lnSpc>
                <a:spcPts val="2519"/>
              </a:lnSpc>
              <a:spcBef>
                <a:spcPct val="0"/>
              </a:spcBef>
            </a:pPr>
            <a:r>
              <a:rPr lang="en-US" sz="1799" spc="-39">
                <a:solidFill>
                  <a:srgbClr val="303030"/>
                </a:solidFill>
                <a:latin typeface="Times New Roman"/>
                <a:ea typeface="Times New Roman"/>
                <a:cs typeface="Times New Roman"/>
                <a:sym typeface="Times New Roman"/>
              </a:rPr>
              <a:t>Resumption of airstrikes after a short ceasefire drew criticism</a:t>
            </a:r>
          </a:p>
        </p:txBody>
      </p:sp>
      <p:sp>
        <p:nvSpPr>
          <p:cNvPr id="5" name="TextBox 5"/>
          <p:cNvSpPr txBox="1"/>
          <p:nvPr/>
        </p:nvSpPr>
        <p:spPr>
          <a:xfrm>
            <a:off x="8581452" y="8442819"/>
            <a:ext cx="4704763" cy="973455"/>
          </a:xfrm>
          <a:prstGeom prst="rect">
            <a:avLst/>
          </a:prstGeom>
        </p:spPr>
        <p:txBody>
          <a:bodyPr lIns="0" tIns="0" rIns="0" bIns="0" rtlCol="0" anchor="t">
            <a:spAutoFit/>
          </a:bodyPr>
          <a:lstStyle/>
          <a:p>
            <a:pPr algn="ctr">
              <a:lnSpc>
                <a:spcPts val="2519"/>
              </a:lnSpc>
              <a:spcBef>
                <a:spcPct val="0"/>
              </a:spcBef>
            </a:pPr>
            <a:r>
              <a:rPr lang="en-US" sz="1799" spc="-39">
                <a:solidFill>
                  <a:srgbClr val="303030"/>
                </a:solidFill>
                <a:latin typeface="Times New Roman"/>
                <a:ea typeface="Times New Roman"/>
                <a:cs typeface="Times New Roman"/>
                <a:sym typeface="Times New Roman"/>
              </a:rPr>
              <a:t>Cairo ceasefire talks begin; Hamas not involved.</a:t>
            </a:r>
          </a:p>
          <a:p>
            <a:pPr algn="ctr">
              <a:lnSpc>
                <a:spcPts val="2519"/>
              </a:lnSpc>
              <a:spcBef>
                <a:spcPct val="0"/>
              </a:spcBef>
            </a:pPr>
            <a:r>
              <a:rPr lang="en-US" sz="1799" spc="-39">
                <a:solidFill>
                  <a:srgbClr val="303030"/>
                </a:solidFill>
                <a:latin typeface="Times New Roman"/>
                <a:ea typeface="Times New Roman"/>
                <a:cs typeface="Times New Roman"/>
                <a:sym typeface="Times New Roman"/>
              </a:rPr>
              <a:t>Concern for civilian suffering without political resolution</a:t>
            </a:r>
          </a:p>
        </p:txBody>
      </p:sp>
      <p:sp>
        <p:nvSpPr>
          <p:cNvPr id="6" name="TextBox 6"/>
          <p:cNvSpPr txBox="1"/>
          <p:nvPr/>
        </p:nvSpPr>
        <p:spPr>
          <a:xfrm>
            <a:off x="13495339" y="8442819"/>
            <a:ext cx="3046510" cy="973455"/>
          </a:xfrm>
          <a:prstGeom prst="rect">
            <a:avLst/>
          </a:prstGeom>
        </p:spPr>
        <p:txBody>
          <a:bodyPr lIns="0" tIns="0" rIns="0" bIns="0" rtlCol="0" anchor="t">
            <a:spAutoFit/>
          </a:bodyPr>
          <a:lstStyle/>
          <a:p>
            <a:pPr algn="ctr">
              <a:lnSpc>
                <a:spcPts val="2519"/>
              </a:lnSpc>
              <a:spcBef>
                <a:spcPct val="0"/>
              </a:spcBef>
            </a:pPr>
            <a:r>
              <a:rPr lang="en-US" sz="1799" spc="-39">
                <a:solidFill>
                  <a:srgbClr val="303030"/>
                </a:solidFill>
                <a:latin typeface="Times New Roman"/>
                <a:ea typeface="Times New Roman"/>
                <a:cs typeface="Times New Roman"/>
                <a:sym typeface="Times New Roman"/>
              </a:rPr>
              <a:t>4 Palestinian factions sign the Beijing Declaration, ending internal divisions. </a:t>
            </a:r>
          </a:p>
        </p:txBody>
      </p:sp>
      <p:sp>
        <p:nvSpPr>
          <p:cNvPr id="7" name="AutoShape 7"/>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8" name="AutoShape 8"/>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9" name="AutoShape 9"/>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10" name="AutoShape 10"/>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11" name="AutoShape 11"/>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12" name="TextBox 12"/>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15</a:t>
            </a:r>
          </a:p>
        </p:txBody>
      </p:sp>
      <p:sp>
        <p:nvSpPr>
          <p:cNvPr id="13" name="TextBox 13"/>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4" name="TextBox 14"/>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5" name="TextBox 15"/>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Freeform 2"/>
          <p:cNvSpPr/>
          <p:nvPr/>
        </p:nvSpPr>
        <p:spPr>
          <a:xfrm>
            <a:off x="2623657" y="1847850"/>
            <a:ext cx="12864090" cy="6432045"/>
          </a:xfrm>
          <a:custGeom>
            <a:avLst/>
            <a:gdLst/>
            <a:ahLst/>
            <a:cxnLst/>
            <a:rect l="l" t="t" r="r" b="b"/>
            <a:pathLst>
              <a:path w="12864090" h="6432045">
                <a:moveTo>
                  <a:pt x="0" y="0"/>
                </a:moveTo>
                <a:lnTo>
                  <a:pt x="12864090" y="0"/>
                </a:lnTo>
                <a:lnTo>
                  <a:pt x="12864090" y="6432045"/>
                </a:lnTo>
                <a:lnTo>
                  <a:pt x="0" y="6432045"/>
                </a:lnTo>
                <a:lnTo>
                  <a:pt x="0" y="0"/>
                </a:lnTo>
                <a:close/>
              </a:path>
            </a:pathLst>
          </a:custGeom>
          <a:blipFill>
            <a:blip r:embed="rId2"/>
            <a:stretch>
              <a:fillRect/>
            </a:stretch>
          </a:blipFill>
        </p:spPr>
        <p:txBody>
          <a:bodyPr/>
          <a:lstStyle/>
          <a:p>
            <a:endParaRPr lang="zh-SG" altLang="en-US"/>
          </a:p>
        </p:txBody>
      </p:sp>
      <p:sp>
        <p:nvSpPr>
          <p:cNvPr id="3" name="TextBox 3"/>
          <p:cNvSpPr txBox="1"/>
          <p:nvPr/>
        </p:nvSpPr>
        <p:spPr>
          <a:xfrm>
            <a:off x="952500" y="923924"/>
            <a:ext cx="12542839"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RQ1: Temporal Topic</a:t>
            </a:r>
          </a:p>
        </p:txBody>
      </p:sp>
      <p:sp>
        <p:nvSpPr>
          <p:cNvPr id="4" name="TextBox 4"/>
          <p:cNvSpPr txBox="1"/>
          <p:nvPr/>
        </p:nvSpPr>
        <p:spPr>
          <a:xfrm>
            <a:off x="1358479" y="8482965"/>
            <a:ext cx="15571042" cy="775335"/>
          </a:xfrm>
          <a:prstGeom prst="rect">
            <a:avLst/>
          </a:prstGeom>
        </p:spPr>
        <p:txBody>
          <a:bodyPr lIns="0" tIns="0" rIns="0" bIns="0" rtlCol="0" anchor="t">
            <a:spAutoFit/>
          </a:bodyPr>
          <a:lstStyle/>
          <a:p>
            <a:pPr algn="l">
              <a:lnSpc>
                <a:spcPts val="2939"/>
              </a:lnSpc>
            </a:pPr>
            <a:r>
              <a:rPr lang="en-US" sz="2099" spc="-33">
                <a:solidFill>
                  <a:srgbClr val="303030"/>
                </a:solidFill>
                <a:latin typeface="Times New Roman"/>
                <a:ea typeface="Times New Roman"/>
                <a:cs typeface="Times New Roman"/>
                <a:sym typeface="Times New Roman"/>
              </a:rPr>
              <a:t>A sha</a:t>
            </a:r>
            <a:r>
              <a:rPr lang="en-US" sz="2099" u="none" strike="noStrike" spc="-33">
                <a:solidFill>
                  <a:srgbClr val="303030"/>
                </a:solidFill>
                <a:latin typeface="Times New Roman"/>
                <a:ea typeface="Times New Roman"/>
                <a:cs typeface="Times New Roman"/>
                <a:sym typeface="Times New Roman"/>
              </a:rPr>
              <a:t>rp rise in topic mentions in November 2023, linked to the conflict outbreak becoming a media focal point. Interest gradually declined, with a minor rebound in May 2024 due to military escalation and controversies. By July, the topic saw a notable drop in attention.</a:t>
            </a:r>
          </a:p>
        </p:txBody>
      </p:sp>
      <p:sp>
        <p:nvSpPr>
          <p:cNvPr id="5" name="AutoShape 5"/>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AutoShape 7"/>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8" name="AutoShape 8"/>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9" name="AutoShape 9"/>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10" name="TextBox 10"/>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16</a:t>
            </a:r>
          </a:p>
        </p:txBody>
      </p:sp>
      <p:sp>
        <p:nvSpPr>
          <p:cNvPr id="11" name="TextBox 11"/>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2" name="TextBox 12"/>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3" name="TextBox 13"/>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TextBox 7"/>
          <p:cNvSpPr txBox="1"/>
          <p:nvPr/>
        </p:nvSpPr>
        <p:spPr>
          <a:xfrm>
            <a:off x="1682829" y="2225864"/>
            <a:ext cx="15094777" cy="6324601"/>
          </a:xfrm>
          <a:prstGeom prst="rect">
            <a:avLst/>
          </a:prstGeom>
        </p:spPr>
        <p:txBody>
          <a:bodyPr lIns="0" tIns="0" rIns="0" bIns="0" rtlCol="0" anchor="t">
            <a:spAutoFit/>
          </a:bodyPr>
          <a:lstStyle/>
          <a:p>
            <a:pPr algn="just">
              <a:lnSpc>
                <a:spcPts val="4199"/>
              </a:lnSpc>
            </a:pPr>
            <a:r>
              <a:rPr lang="en-US" sz="2999" b="1" spc="-47">
                <a:solidFill>
                  <a:srgbClr val="303030"/>
                </a:solidFill>
                <a:latin typeface="Times New Roman Bold"/>
                <a:ea typeface="Times New Roman Bold"/>
                <a:cs typeface="Times New Roman Bold"/>
                <a:sym typeface="Times New Roman Bold"/>
              </a:rPr>
              <a:t>Tool Selection</a:t>
            </a:r>
          </a:p>
          <a:p>
            <a:pPr marL="647694" lvl="1" indent="-323847" algn="just">
              <a:lnSpc>
                <a:spcPts val="4199"/>
              </a:lnSpc>
              <a:buFont typeface="Arial"/>
              <a:buChar char="•"/>
            </a:pPr>
            <a:r>
              <a:rPr lang="en-US" sz="2999" spc="-47">
                <a:solidFill>
                  <a:srgbClr val="303030"/>
                </a:solidFill>
                <a:latin typeface="Times New Roman"/>
                <a:ea typeface="Times New Roman"/>
                <a:cs typeface="Times New Roman"/>
                <a:sym typeface="Times New Roman"/>
              </a:rPr>
              <a:t>U</a:t>
            </a:r>
            <a:r>
              <a:rPr lang="en-US" sz="2999" u="none" strike="noStrike" spc="-47">
                <a:solidFill>
                  <a:srgbClr val="303030"/>
                </a:solidFill>
                <a:latin typeface="Times New Roman"/>
                <a:ea typeface="Times New Roman"/>
                <a:cs typeface="Times New Roman"/>
                <a:sym typeface="Times New Roman"/>
              </a:rPr>
              <a:t>tilized </a:t>
            </a:r>
            <a:r>
              <a:rPr lang="en-US" sz="2999" b="1" u="sng" strike="noStrike" spc="-47">
                <a:solidFill>
                  <a:srgbClr val="303030"/>
                </a:solidFill>
                <a:latin typeface="Times New Roman Bold"/>
                <a:ea typeface="Times New Roman Bold"/>
                <a:cs typeface="Times New Roman Bold"/>
                <a:sym typeface="Times New Roman Bold"/>
              </a:rPr>
              <a:t>SentimentIntensityAnalyzer</a:t>
            </a:r>
            <a:r>
              <a:rPr lang="en-US" sz="2999" u="none" strike="noStrike" spc="-47">
                <a:solidFill>
                  <a:srgbClr val="303030"/>
                </a:solidFill>
                <a:latin typeface="Times New Roman"/>
                <a:ea typeface="Times New Roman"/>
                <a:cs typeface="Times New Roman"/>
                <a:sym typeface="Times New Roman"/>
              </a:rPr>
              <a:t> from the nltk library's VADER tool, designed for social media texts.</a:t>
            </a:r>
          </a:p>
          <a:p>
            <a:pPr marL="647694" lvl="1" indent="-323847" algn="just">
              <a:lnSpc>
                <a:spcPts val="4199"/>
              </a:lnSpc>
              <a:buFont typeface="Arial"/>
              <a:buChar char="•"/>
            </a:pPr>
            <a:r>
              <a:rPr lang="en-US" sz="2999" b="1" u="sng" strike="noStrike" spc="-47">
                <a:solidFill>
                  <a:srgbClr val="303030"/>
                </a:solidFill>
                <a:latin typeface="Times New Roman Bold"/>
                <a:ea typeface="Times New Roman Bold"/>
                <a:cs typeface="Times New Roman Bold"/>
                <a:sym typeface="Times New Roman Bold"/>
              </a:rPr>
              <a:t>VADER </a:t>
            </a:r>
            <a:r>
              <a:rPr lang="en-US" sz="2999" u="none" strike="noStrike" spc="-47">
                <a:solidFill>
                  <a:srgbClr val="303030"/>
                </a:solidFill>
                <a:latin typeface="Times New Roman"/>
                <a:ea typeface="Times New Roman"/>
                <a:cs typeface="Times New Roman"/>
                <a:sym typeface="Times New Roman"/>
              </a:rPr>
              <a:t>employs a predefined sentiment lexicon to assess positive, negative, and neutral sentiments in texts, generating a composite score reflecting the overall sentiment direction.</a:t>
            </a:r>
          </a:p>
          <a:p>
            <a:pPr algn="just">
              <a:lnSpc>
                <a:spcPts val="4199"/>
              </a:lnSpc>
            </a:pPr>
            <a:r>
              <a:rPr lang="en-US" sz="2999" b="1" u="none" strike="noStrike" spc="-47">
                <a:solidFill>
                  <a:srgbClr val="303030"/>
                </a:solidFill>
                <a:latin typeface="Times New Roman Bold"/>
                <a:ea typeface="Times New Roman Bold"/>
                <a:cs typeface="Times New Roman Bold"/>
                <a:sym typeface="Times New Roman Bold"/>
              </a:rPr>
              <a:t>Data Preparation</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Extracted and cleaned text from comments data.</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Applied SentimentIntensityAnalyzer to score each comment for positive, negative, neutral sentiments, and a </a:t>
            </a:r>
            <a:r>
              <a:rPr lang="en-US" sz="2999" b="1" u="sng" strike="noStrike" spc="-47">
                <a:solidFill>
                  <a:srgbClr val="303030"/>
                </a:solidFill>
                <a:latin typeface="Times New Roman Bold"/>
                <a:ea typeface="Times New Roman Bold"/>
                <a:cs typeface="Times New Roman Bold"/>
                <a:sym typeface="Times New Roman Bold"/>
              </a:rPr>
              <a:t>compound score</a:t>
            </a:r>
            <a:r>
              <a:rPr lang="en-US" sz="2999" u="none" strike="noStrike" spc="-47">
                <a:solidFill>
                  <a:srgbClr val="303030"/>
                </a:solidFill>
                <a:latin typeface="Times New Roman"/>
                <a:ea typeface="Times New Roman"/>
                <a:cs typeface="Times New Roman"/>
                <a:sym typeface="Times New Roman"/>
              </a:rPr>
              <a:t> ranging from -1 (very negative) to +1 (very positive).</a:t>
            </a:r>
          </a:p>
          <a:p>
            <a:pPr algn="just">
              <a:lnSpc>
                <a:spcPts val="4199"/>
              </a:lnSpc>
            </a:pPr>
            <a:r>
              <a:rPr lang="en-US" sz="2999" b="1" u="none" strike="noStrike" spc="-47">
                <a:solidFill>
                  <a:srgbClr val="303030"/>
                </a:solidFill>
                <a:latin typeface="Times New Roman Bold"/>
                <a:ea typeface="Times New Roman Bold"/>
                <a:cs typeface="Times New Roman Bold"/>
                <a:sym typeface="Times New Roman Bold"/>
              </a:rPr>
              <a:t>Sentiment Categorization</a:t>
            </a:r>
          </a:p>
          <a:p>
            <a:pPr marL="647694" lvl="1" indent="-323847" algn="just">
              <a:lnSpc>
                <a:spcPts val="4199"/>
              </a:lnSpc>
              <a:buFont typeface="Arial"/>
              <a:buChar char="•"/>
            </a:pPr>
            <a:r>
              <a:rPr lang="en-US" sz="2999" u="sng" strike="noStrike" spc="-47">
                <a:solidFill>
                  <a:srgbClr val="303030"/>
                </a:solidFill>
                <a:latin typeface="Times New Roman"/>
                <a:ea typeface="Times New Roman"/>
                <a:cs typeface="Times New Roman"/>
                <a:sym typeface="Times New Roman"/>
              </a:rPr>
              <a:t>Classified comments</a:t>
            </a:r>
            <a:r>
              <a:rPr lang="en-US" sz="2999" u="none" strike="noStrike" spc="-47">
                <a:solidFill>
                  <a:srgbClr val="303030"/>
                </a:solidFill>
                <a:latin typeface="Times New Roman"/>
                <a:ea typeface="Times New Roman"/>
                <a:cs typeface="Times New Roman"/>
                <a:sym typeface="Times New Roman"/>
              </a:rPr>
              <a:t> based on compound scores into negative (≤ -0.5), neutral (-0.5 to 0.5), and positive (≥ 0.5).</a:t>
            </a:r>
          </a:p>
        </p:txBody>
      </p:sp>
      <p:sp>
        <p:nvSpPr>
          <p:cNvPr id="8" name="TextBox 8"/>
          <p:cNvSpPr txBox="1"/>
          <p:nvPr/>
        </p:nvSpPr>
        <p:spPr>
          <a:xfrm>
            <a:off x="952500" y="923924"/>
            <a:ext cx="9934426"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RQ2: Sentiment Analysis</a:t>
            </a:r>
          </a:p>
        </p:txBody>
      </p:sp>
      <p:sp>
        <p:nvSpPr>
          <p:cNvPr id="9" name="TextBox 9"/>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17</a:t>
            </a:r>
          </a:p>
        </p:txBody>
      </p:sp>
      <p:sp>
        <p:nvSpPr>
          <p:cNvPr id="10" name="TextBox 10"/>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1" name="TextBox 11"/>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2" name="TextBox 12"/>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7585823" y="5148263"/>
            <a:ext cx="1138937"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AutoShape 7"/>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grpSp>
        <p:nvGrpSpPr>
          <p:cNvPr id="8" name="Group 8"/>
          <p:cNvGrpSpPr>
            <a:grpSpLocks noChangeAspect="1"/>
          </p:cNvGrpSpPr>
          <p:nvPr/>
        </p:nvGrpSpPr>
        <p:grpSpPr>
          <a:xfrm>
            <a:off x="8839200" y="1028700"/>
            <a:ext cx="8229600" cy="8229600"/>
            <a:chOff x="0" y="0"/>
            <a:chExt cx="13716000" cy="13716000"/>
          </a:xfrm>
        </p:grpSpPr>
        <p:sp>
          <p:nvSpPr>
            <p:cNvPr id="9" name="Freeform 9"/>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2"/>
              <a:stretch>
                <a:fillRect/>
              </a:stretch>
            </a:blipFill>
          </p:spPr>
          <p:txBody>
            <a:bodyPr/>
            <a:lstStyle/>
            <a:p>
              <a:endParaRPr lang="zh-SG" altLang="en-US"/>
            </a:p>
          </p:txBody>
        </p:sp>
        <p:sp>
          <p:nvSpPr>
            <p:cNvPr id="10" name="Freeform 10"/>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3"/>
              <a:stretch>
                <a:fillRect/>
              </a:stretch>
            </a:blipFill>
          </p:spPr>
          <p:txBody>
            <a:bodyPr/>
            <a:lstStyle/>
            <a:p>
              <a:endParaRPr lang="zh-SG" altLang="en-US"/>
            </a:p>
          </p:txBody>
        </p:sp>
      </p:grpSp>
      <p:sp>
        <p:nvSpPr>
          <p:cNvPr id="11" name="TextBox 11"/>
          <p:cNvSpPr txBox="1"/>
          <p:nvPr/>
        </p:nvSpPr>
        <p:spPr>
          <a:xfrm>
            <a:off x="1257300" y="1555857"/>
            <a:ext cx="7886700" cy="835024"/>
          </a:xfrm>
          <a:prstGeom prst="rect">
            <a:avLst/>
          </a:prstGeom>
        </p:spPr>
        <p:txBody>
          <a:bodyPr lIns="0" tIns="0" rIns="0" bIns="0" rtlCol="0" anchor="t">
            <a:spAutoFit/>
          </a:bodyPr>
          <a:lstStyle/>
          <a:p>
            <a:pPr algn="l">
              <a:lnSpc>
                <a:spcPts val="5499"/>
              </a:lnSpc>
            </a:pPr>
            <a:r>
              <a:rPr lang="en-US" sz="5499" spc="-197">
                <a:solidFill>
                  <a:srgbClr val="303030"/>
                </a:solidFill>
                <a:latin typeface="Times New Roman"/>
                <a:ea typeface="Times New Roman"/>
                <a:cs typeface="Times New Roman"/>
                <a:sym typeface="Times New Roman"/>
              </a:rPr>
              <a:t>CONTENT</a:t>
            </a:r>
          </a:p>
        </p:txBody>
      </p:sp>
      <p:sp>
        <p:nvSpPr>
          <p:cNvPr id="12" name="TextBox 12"/>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
        <p:nvSpPr>
          <p:cNvPr id="13" name="TextBox 13"/>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4" name="TextBox 14"/>
          <p:cNvSpPr txBox="1"/>
          <p:nvPr/>
        </p:nvSpPr>
        <p:spPr>
          <a:xfrm>
            <a:off x="1768928" y="3105256"/>
            <a:ext cx="6262695" cy="3823971"/>
          </a:xfrm>
          <a:prstGeom prst="rect">
            <a:avLst/>
          </a:prstGeom>
        </p:spPr>
        <p:txBody>
          <a:bodyPr lIns="0" tIns="0" rIns="0" bIns="0" rtlCol="0" anchor="t">
            <a:spAutoFit/>
          </a:bodyPr>
          <a:lstStyle/>
          <a:p>
            <a:pPr marL="798823" lvl="1" indent="-399411" algn="l">
              <a:lnSpc>
                <a:spcPts val="5179"/>
              </a:lnSpc>
              <a:buFont typeface="Arial"/>
              <a:buChar char="•"/>
            </a:pPr>
            <a:r>
              <a:rPr lang="en-US" sz="3699" b="1" spc="-81">
                <a:solidFill>
                  <a:srgbClr val="303030"/>
                </a:solidFill>
                <a:latin typeface="Times New Roman Bold"/>
                <a:ea typeface="Times New Roman Bold"/>
                <a:cs typeface="Times New Roman Bold"/>
                <a:sym typeface="Times New Roman Bold"/>
              </a:rPr>
              <a:t>INTRODUCTION</a:t>
            </a:r>
          </a:p>
          <a:p>
            <a:pPr marL="798823" lvl="1" indent="-399411" algn="l">
              <a:lnSpc>
                <a:spcPts val="5179"/>
              </a:lnSpc>
              <a:buFont typeface="Arial"/>
              <a:buChar char="•"/>
            </a:pPr>
            <a:r>
              <a:rPr lang="en-US" sz="3699" b="1" spc="-81">
                <a:solidFill>
                  <a:srgbClr val="303030"/>
                </a:solidFill>
                <a:latin typeface="Times New Roman Bold"/>
                <a:ea typeface="Times New Roman Bold"/>
                <a:cs typeface="Times New Roman Bold"/>
                <a:sym typeface="Times New Roman Bold"/>
              </a:rPr>
              <a:t>RELATED WORK</a:t>
            </a:r>
          </a:p>
          <a:p>
            <a:pPr marL="798823" lvl="1" indent="-399411" algn="l">
              <a:lnSpc>
                <a:spcPts val="5179"/>
              </a:lnSpc>
              <a:buFont typeface="Arial"/>
              <a:buChar char="•"/>
            </a:pPr>
            <a:r>
              <a:rPr lang="en-US" sz="3699" b="1" spc="-81">
                <a:solidFill>
                  <a:srgbClr val="303030"/>
                </a:solidFill>
                <a:latin typeface="Times New Roman Bold"/>
                <a:ea typeface="Times New Roman Bold"/>
                <a:cs typeface="Times New Roman Bold"/>
                <a:sym typeface="Times New Roman Bold"/>
              </a:rPr>
              <a:t>METHODOLOGY</a:t>
            </a:r>
          </a:p>
          <a:p>
            <a:pPr marL="798823" lvl="1" indent="-399411" algn="l">
              <a:lnSpc>
                <a:spcPts val="5179"/>
              </a:lnSpc>
              <a:buFont typeface="Arial"/>
              <a:buChar char="•"/>
            </a:pPr>
            <a:r>
              <a:rPr lang="en-US" sz="3699" b="1" spc="-81">
                <a:solidFill>
                  <a:srgbClr val="303030"/>
                </a:solidFill>
                <a:latin typeface="Times New Roman Bold"/>
                <a:ea typeface="Times New Roman Bold"/>
                <a:cs typeface="Times New Roman Bold"/>
                <a:sym typeface="Times New Roman Bold"/>
              </a:rPr>
              <a:t>FINDINGS</a:t>
            </a:r>
          </a:p>
          <a:p>
            <a:pPr marL="798823" lvl="1" indent="-399411" algn="l">
              <a:lnSpc>
                <a:spcPts val="5179"/>
              </a:lnSpc>
              <a:buFont typeface="Arial"/>
              <a:buChar char="•"/>
            </a:pPr>
            <a:r>
              <a:rPr lang="en-US" sz="3699" b="1" spc="-81">
                <a:solidFill>
                  <a:srgbClr val="303030"/>
                </a:solidFill>
                <a:latin typeface="Times New Roman Bold"/>
                <a:ea typeface="Times New Roman Bold"/>
                <a:cs typeface="Times New Roman Bold"/>
                <a:sym typeface="Times New Roman Bold"/>
              </a:rPr>
              <a:t>Q&amp;A</a:t>
            </a:r>
          </a:p>
          <a:p>
            <a:pPr marL="0" lvl="0" indent="0" algn="l">
              <a:lnSpc>
                <a:spcPts val="3779"/>
              </a:lnSpc>
              <a:spcBef>
                <a:spcPct val="0"/>
              </a:spcBef>
            </a:pPr>
            <a:endParaRPr lang="en-US" sz="3699" b="1" spc="-81">
              <a:solidFill>
                <a:srgbClr val="303030"/>
              </a:solidFill>
              <a:latin typeface="Times New Roman Bold"/>
              <a:ea typeface="Times New Roman Bold"/>
              <a:cs typeface="Times New Roman Bold"/>
              <a:sym typeface="Times New Roman Bold"/>
            </a:endParaRPr>
          </a:p>
        </p:txBody>
      </p:sp>
      <p:sp>
        <p:nvSpPr>
          <p:cNvPr id="15" name="TextBox 15"/>
          <p:cNvSpPr txBox="1"/>
          <p:nvPr/>
        </p:nvSpPr>
        <p:spPr>
          <a:xfrm>
            <a:off x="1028700" y="7126232"/>
            <a:ext cx="7711485" cy="1529079"/>
          </a:xfrm>
          <a:prstGeom prst="rect">
            <a:avLst/>
          </a:prstGeom>
        </p:spPr>
        <p:txBody>
          <a:bodyPr lIns="0" tIns="0" rIns="0" bIns="0" rtlCol="0" anchor="t">
            <a:spAutoFit/>
          </a:bodyPr>
          <a:lstStyle/>
          <a:p>
            <a:pPr algn="l">
              <a:lnSpc>
                <a:spcPts val="3920"/>
              </a:lnSpc>
            </a:pPr>
            <a:r>
              <a:rPr lang="en-US" sz="2800" spc="-61">
                <a:solidFill>
                  <a:srgbClr val="303030"/>
                </a:solidFill>
                <a:latin typeface="Times New Roman"/>
                <a:ea typeface="Times New Roman"/>
                <a:cs typeface="Times New Roman"/>
                <a:sym typeface="Times New Roman"/>
              </a:rPr>
              <a:t>Group 6</a:t>
            </a:r>
          </a:p>
          <a:p>
            <a:pPr algn="l">
              <a:lnSpc>
                <a:spcPts val="3920"/>
              </a:lnSpc>
            </a:pPr>
            <a:r>
              <a:rPr lang="en-US" sz="2800" spc="-61">
                <a:solidFill>
                  <a:srgbClr val="303030"/>
                </a:solidFill>
                <a:latin typeface="Times New Roman"/>
                <a:ea typeface="Times New Roman"/>
                <a:cs typeface="Times New Roman"/>
                <a:sym typeface="Times New Roman"/>
              </a:rPr>
              <a:t>Zhao Ziqing - G2404735C - ziqing004@e.ntu.edu.sg</a:t>
            </a:r>
          </a:p>
          <a:p>
            <a:pPr marL="0" lvl="0" indent="0" algn="l">
              <a:lnSpc>
                <a:spcPts val="3920"/>
              </a:lnSpc>
              <a:spcBef>
                <a:spcPct val="0"/>
              </a:spcBef>
            </a:pPr>
            <a:r>
              <a:rPr lang="en-US" sz="2800" spc="-61">
                <a:solidFill>
                  <a:srgbClr val="303030"/>
                </a:solidFill>
                <a:latin typeface="Times New Roman"/>
                <a:ea typeface="Times New Roman"/>
                <a:cs typeface="Times New Roman"/>
                <a:sym typeface="Times New Roman"/>
              </a:rPr>
              <a:t>Chen Ziqing - G2404783K- w240005@e.ntu.edu.sg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TextBox 7"/>
          <p:cNvSpPr txBox="1"/>
          <p:nvPr/>
        </p:nvSpPr>
        <p:spPr>
          <a:xfrm>
            <a:off x="1596612" y="2194279"/>
            <a:ext cx="15094777" cy="7372351"/>
          </a:xfrm>
          <a:prstGeom prst="rect">
            <a:avLst/>
          </a:prstGeom>
        </p:spPr>
        <p:txBody>
          <a:bodyPr lIns="0" tIns="0" rIns="0" bIns="0" rtlCol="0" anchor="t">
            <a:spAutoFit/>
          </a:bodyPr>
          <a:lstStyle/>
          <a:p>
            <a:pPr algn="just">
              <a:lnSpc>
                <a:spcPts val="4199"/>
              </a:lnSpc>
            </a:pPr>
            <a:r>
              <a:rPr lang="en-US" sz="2999" b="1" spc="-47">
                <a:solidFill>
                  <a:srgbClr val="303030"/>
                </a:solidFill>
                <a:latin typeface="Times New Roman Bold"/>
                <a:ea typeface="Times New Roman Bold"/>
                <a:cs typeface="Times New Roman Bold"/>
                <a:sym typeface="Times New Roman Bold"/>
              </a:rPr>
              <a:t>Data</a:t>
            </a:r>
            <a:r>
              <a:rPr lang="en-US" sz="2999" b="1" u="none" strike="noStrike" spc="-47">
                <a:solidFill>
                  <a:srgbClr val="303030"/>
                </a:solidFill>
                <a:latin typeface="Times New Roman Bold"/>
                <a:ea typeface="Times New Roman Bold"/>
                <a:cs typeface="Times New Roman Bold"/>
                <a:sym typeface="Times New Roman Bold"/>
              </a:rPr>
              <a:t> Analy</a:t>
            </a:r>
            <a:r>
              <a:rPr lang="en-US" sz="2999" b="1" strike="noStrike" spc="-47">
                <a:solidFill>
                  <a:srgbClr val="303030"/>
                </a:solidFill>
                <a:latin typeface="Times New Roman Bold"/>
                <a:ea typeface="Times New Roman Bold"/>
                <a:cs typeface="Times New Roman Bold"/>
                <a:sym typeface="Times New Roman Bold"/>
              </a:rPr>
              <a:t>sis</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 Grouped and counted data </a:t>
            </a:r>
            <a:r>
              <a:rPr lang="en-US" sz="2999" strike="noStrike" spc="-47">
                <a:solidFill>
                  <a:srgbClr val="303030"/>
                </a:solidFill>
                <a:latin typeface="Times New Roman"/>
                <a:ea typeface="Times New Roman"/>
                <a:cs typeface="Times New Roman"/>
                <a:sym typeface="Times New Roman"/>
              </a:rPr>
              <a:t>b</a:t>
            </a:r>
            <a:r>
              <a:rPr lang="en-US" sz="2999" u="none" strike="noStrike" spc="-47">
                <a:solidFill>
                  <a:srgbClr val="303030"/>
                </a:solidFill>
                <a:latin typeface="Times New Roman"/>
                <a:ea typeface="Times New Roman"/>
                <a:cs typeface="Times New Roman"/>
                <a:sym typeface="Times New Roman"/>
              </a:rPr>
              <a:t>y sentiment categories to calculate the percentage distribution of each sentiment across the dataset.</a:t>
            </a:r>
          </a:p>
          <a:p>
            <a:pPr algn="just">
              <a:lnSpc>
                <a:spcPts val="4199"/>
              </a:lnSpc>
            </a:pPr>
            <a:r>
              <a:rPr lang="en-US" sz="2999" b="1" u="none" strike="noStrike" spc="-47">
                <a:solidFill>
                  <a:srgbClr val="303030"/>
                </a:solidFill>
                <a:latin typeface="Times New Roman Bold"/>
                <a:ea typeface="Times New Roman Bold"/>
                <a:cs typeface="Times New Roman Bold"/>
                <a:sym typeface="Times New Roman Bold"/>
              </a:rPr>
              <a:t>Visualization Techniques</a:t>
            </a:r>
          </a:p>
          <a:p>
            <a:pPr marL="647694" lvl="1" indent="-323847" algn="just">
              <a:lnSpc>
                <a:spcPts val="4199"/>
              </a:lnSpc>
              <a:buFont typeface="Arial"/>
              <a:buChar char="•"/>
            </a:pPr>
            <a:r>
              <a:rPr lang="en-US" sz="2999" u="none" strike="noStrike" spc="-47">
                <a:solidFill>
                  <a:srgbClr val="303030"/>
                </a:solidFill>
                <a:latin typeface="Times New Roman"/>
                <a:ea typeface="Times New Roman"/>
                <a:cs typeface="Times New Roman"/>
                <a:sym typeface="Times New Roman"/>
              </a:rPr>
              <a:t>Employed plotly for </a:t>
            </a:r>
            <a:r>
              <a:rPr lang="en-US" sz="2999" u="sng" strike="noStrike" spc="-47">
                <a:solidFill>
                  <a:srgbClr val="303030"/>
                </a:solidFill>
                <a:latin typeface="Times New Roman"/>
                <a:ea typeface="Times New Roman"/>
                <a:cs typeface="Times New Roman"/>
                <a:sym typeface="Times New Roman"/>
              </a:rPr>
              <a:t>pie charts</a:t>
            </a:r>
            <a:r>
              <a:rPr lang="en-US" sz="2999" u="none" strike="noStrike" spc="-47">
                <a:solidFill>
                  <a:srgbClr val="303030"/>
                </a:solidFill>
                <a:latin typeface="Times New Roman"/>
                <a:ea typeface="Times New Roman"/>
                <a:cs typeface="Times New Roman"/>
                <a:sym typeface="Times New Roman"/>
              </a:rPr>
              <a:t> and </a:t>
            </a:r>
            <a:r>
              <a:rPr lang="en-US" sz="2999" u="sng" strike="noStrike" spc="-47">
                <a:solidFill>
                  <a:srgbClr val="303030"/>
                </a:solidFill>
                <a:latin typeface="Times New Roman"/>
                <a:ea typeface="Times New Roman"/>
                <a:cs typeface="Times New Roman"/>
                <a:sym typeface="Times New Roman"/>
              </a:rPr>
              <a:t>density plots</a:t>
            </a:r>
            <a:r>
              <a:rPr lang="en-US" sz="2999" u="none" strike="noStrike" spc="-47">
                <a:solidFill>
                  <a:srgbClr val="303030"/>
                </a:solidFill>
                <a:latin typeface="Times New Roman"/>
                <a:ea typeface="Times New Roman"/>
                <a:cs typeface="Times New Roman"/>
                <a:sym typeface="Times New Roman"/>
              </a:rPr>
              <a:t> to visualize sentiment distribution and score density, aiding in understanding the nuances and o</a:t>
            </a:r>
            <a:r>
              <a:rPr lang="en-US" sz="2999" strike="noStrike" spc="-47">
                <a:solidFill>
                  <a:srgbClr val="303030"/>
                </a:solidFill>
                <a:latin typeface="Times New Roman"/>
                <a:ea typeface="Times New Roman"/>
                <a:cs typeface="Times New Roman"/>
                <a:sym typeface="Times New Roman"/>
              </a:rPr>
              <a:t>v</a:t>
            </a:r>
            <a:r>
              <a:rPr lang="en-US" sz="2999" u="none" strike="noStrike" spc="-47">
                <a:solidFill>
                  <a:srgbClr val="303030"/>
                </a:solidFill>
                <a:latin typeface="Times New Roman"/>
                <a:ea typeface="Times New Roman"/>
                <a:cs typeface="Times New Roman"/>
                <a:sym typeface="Times New Roman"/>
              </a:rPr>
              <a:t>erall trends of sentiments in comments.</a:t>
            </a:r>
          </a:p>
          <a:p>
            <a:pPr algn="just">
              <a:lnSpc>
                <a:spcPts val="4199"/>
              </a:lnSpc>
            </a:pPr>
            <a:r>
              <a:rPr lang="en-US" sz="2999" b="1" u="none" strike="noStrike" spc="-47">
                <a:solidFill>
                  <a:srgbClr val="303030"/>
                </a:solidFill>
                <a:latin typeface="Times New Roman Bold"/>
                <a:ea typeface="Times New Roman Bold"/>
                <a:cs typeface="Times New Roman Bold"/>
                <a:sym typeface="Times New Roman Bold"/>
              </a:rPr>
              <a:t>Word Cloud Creation</a:t>
            </a:r>
          </a:p>
          <a:p>
            <a:pPr marL="647694" lvl="1" indent="-323847" algn="just">
              <a:lnSpc>
                <a:spcPts val="4199"/>
              </a:lnSpc>
              <a:buFont typeface="Arial"/>
              <a:buChar char="•"/>
            </a:pPr>
            <a:r>
              <a:rPr lang="en-US" sz="2999" strike="noStrike" spc="-47">
                <a:solidFill>
                  <a:srgbClr val="303030"/>
                </a:solidFill>
                <a:latin typeface="Times New Roman"/>
                <a:ea typeface="Times New Roman"/>
                <a:cs typeface="Times New Roman"/>
                <a:sym typeface="Times New Roman"/>
              </a:rPr>
              <a:t>Generated word clouds for each sentiment category using </a:t>
            </a:r>
            <a:r>
              <a:rPr lang="en-US" sz="2999" b="1" u="sng" strike="noStrike" spc="-47">
                <a:solidFill>
                  <a:srgbClr val="303030"/>
                </a:solidFill>
                <a:latin typeface="Times New Roman Bold"/>
                <a:ea typeface="Times New Roman Bold"/>
                <a:cs typeface="Times New Roman Bold"/>
                <a:sym typeface="Times New Roman Bold"/>
              </a:rPr>
              <a:t>WordCloud</a:t>
            </a:r>
            <a:r>
              <a:rPr lang="en-US" sz="2999" strike="noStrike" spc="-47">
                <a:solidFill>
                  <a:srgbClr val="303030"/>
                </a:solidFill>
                <a:latin typeface="Times New Roman"/>
                <a:ea typeface="Times New Roman"/>
                <a:cs typeface="Times New Roman"/>
                <a:sym typeface="Times New Roman"/>
              </a:rPr>
              <a:t> library to visually highlight the most frequent words in the comments.</a:t>
            </a:r>
          </a:p>
          <a:p>
            <a:pPr algn="just">
              <a:lnSpc>
                <a:spcPts val="4199"/>
              </a:lnSpc>
            </a:pPr>
            <a:r>
              <a:rPr lang="en-US" sz="2999" b="1" strike="noStrike" spc="-47">
                <a:solidFill>
                  <a:srgbClr val="303030"/>
                </a:solidFill>
                <a:latin typeface="Times New Roman Bold"/>
                <a:ea typeface="Times New Roman Bold"/>
                <a:cs typeface="Times New Roman Bold"/>
                <a:sym typeface="Times New Roman Bold"/>
              </a:rPr>
              <a:t>Subforum Sentiment Bias Analysis (Subreddit)</a:t>
            </a:r>
          </a:p>
          <a:p>
            <a:pPr marL="647694" lvl="1" indent="-323847" algn="just">
              <a:lnSpc>
                <a:spcPts val="4199"/>
              </a:lnSpc>
              <a:buFont typeface="Arial"/>
              <a:buChar char="•"/>
            </a:pPr>
            <a:r>
              <a:rPr lang="en-US" sz="2999" strike="noStrike" spc="-47">
                <a:solidFill>
                  <a:srgbClr val="303030"/>
                </a:solidFill>
                <a:latin typeface="Times New Roman"/>
                <a:ea typeface="Times New Roman"/>
                <a:cs typeface="Times New Roman"/>
                <a:sym typeface="Times New Roman"/>
              </a:rPr>
              <a:t>Conducted aggregated sentiment analysis for each </a:t>
            </a:r>
            <a:r>
              <a:rPr lang="en-US" sz="2999" u="sng" strike="noStrike" spc="-47">
                <a:solidFill>
                  <a:srgbClr val="303030"/>
                </a:solidFill>
                <a:latin typeface="Times New Roman"/>
                <a:ea typeface="Times New Roman"/>
                <a:cs typeface="Times New Roman"/>
                <a:sym typeface="Times New Roman"/>
              </a:rPr>
              <a:t>subforum</a:t>
            </a:r>
            <a:r>
              <a:rPr lang="en-US" sz="2999" strike="noStrike" spc="-47">
                <a:solidFill>
                  <a:srgbClr val="303030"/>
                </a:solidFill>
                <a:latin typeface="Times New Roman"/>
                <a:ea typeface="Times New Roman"/>
                <a:cs typeface="Times New Roman"/>
                <a:sym typeface="Times New Roman"/>
              </a:rPr>
              <a:t> to identify forums with significant </a:t>
            </a:r>
            <a:r>
              <a:rPr lang="en-US" sz="2999" b="1" u="sng" strike="noStrike" spc="-47">
                <a:solidFill>
                  <a:srgbClr val="303030"/>
                </a:solidFill>
                <a:latin typeface="Times New Roman Bold"/>
                <a:ea typeface="Times New Roman Bold"/>
                <a:cs typeface="Times New Roman Bold"/>
                <a:sym typeface="Times New Roman Bold"/>
              </a:rPr>
              <a:t>sentiment biases</a:t>
            </a:r>
            <a:r>
              <a:rPr lang="en-US" sz="2999" strike="noStrike" spc="-47">
                <a:solidFill>
                  <a:srgbClr val="303030"/>
                </a:solidFill>
                <a:latin typeface="Times New Roman"/>
                <a:ea typeface="Times New Roman"/>
                <a:cs typeface="Times New Roman"/>
                <a:sym typeface="Times New Roman"/>
              </a:rPr>
              <a:t> by calculating average positive and negative sentiment scores, revealing emotional polarity and opinion divides among community members.</a:t>
            </a:r>
          </a:p>
          <a:p>
            <a:pPr algn="just">
              <a:lnSpc>
                <a:spcPts val="4199"/>
              </a:lnSpc>
            </a:pPr>
            <a:endParaRPr lang="en-US" sz="2999" strike="noStrike" spc="-47">
              <a:solidFill>
                <a:srgbClr val="303030"/>
              </a:solidFill>
              <a:latin typeface="Times New Roman"/>
              <a:ea typeface="Times New Roman"/>
              <a:cs typeface="Times New Roman"/>
              <a:sym typeface="Times New Roman"/>
            </a:endParaRPr>
          </a:p>
        </p:txBody>
      </p:sp>
      <p:sp>
        <p:nvSpPr>
          <p:cNvPr id="8" name="TextBox 8"/>
          <p:cNvSpPr txBox="1"/>
          <p:nvPr/>
        </p:nvSpPr>
        <p:spPr>
          <a:xfrm>
            <a:off x="952500" y="923924"/>
            <a:ext cx="9934426"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RQ2: Sentiment Analysis</a:t>
            </a:r>
          </a:p>
        </p:txBody>
      </p:sp>
      <p:sp>
        <p:nvSpPr>
          <p:cNvPr id="9" name="TextBox 9"/>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18</a:t>
            </a:r>
          </a:p>
        </p:txBody>
      </p:sp>
      <p:sp>
        <p:nvSpPr>
          <p:cNvPr id="10" name="TextBox 10"/>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1" name="TextBox 11"/>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2" name="TextBox 12"/>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Freeform 7"/>
          <p:cNvSpPr/>
          <p:nvPr/>
        </p:nvSpPr>
        <p:spPr>
          <a:xfrm>
            <a:off x="1122974" y="1645249"/>
            <a:ext cx="12277353" cy="7235735"/>
          </a:xfrm>
          <a:custGeom>
            <a:avLst/>
            <a:gdLst/>
            <a:ahLst/>
            <a:cxnLst/>
            <a:rect l="l" t="t" r="r" b="b"/>
            <a:pathLst>
              <a:path w="12277353" h="7235735">
                <a:moveTo>
                  <a:pt x="0" y="0"/>
                </a:moveTo>
                <a:lnTo>
                  <a:pt x="12277353" y="0"/>
                </a:lnTo>
                <a:lnTo>
                  <a:pt x="12277353" y="7235735"/>
                </a:lnTo>
                <a:lnTo>
                  <a:pt x="0" y="7235735"/>
                </a:lnTo>
                <a:lnTo>
                  <a:pt x="0" y="0"/>
                </a:lnTo>
                <a:close/>
              </a:path>
            </a:pathLst>
          </a:custGeom>
          <a:blipFill>
            <a:blip r:embed="rId2"/>
            <a:stretch>
              <a:fillRect t="-3619" b="-3619"/>
            </a:stretch>
          </a:blipFill>
        </p:spPr>
        <p:txBody>
          <a:bodyPr/>
          <a:lstStyle/>
          <a:p>
            <a:endParaRPr lang="zh-SG" altLang="en-US"/>
          </a:p>
        </p:txBody>
      </p:sp>
      <p:sp>
        <p:nvSpPr>
          <p:cNvPr id="8" name="Freeform 8"/>
          <p:cNvSpPr/>
          <p:nvPr/>
        </p:nvSpPr>
        <p:spPr>
          <a:xfrm>
            <a:off x="9536332" y="6295382"/>
            <a:ext cx="3641983" cy="2200143"/>
          </a:xfrm>
          <a:custGeom>
            <a:avLst/>
            <a:gdLst/>
            <a:ahLst/>
            <a:cxnLst/>
            <a:rect l="l" t="t" r="r" b="b"/>
            <a:pathLst>
              <a:path w="3641983" h="2200143">
                <a:moveTo>
                  <a:pt x="0" y="0"/>
                </a:moveTo>
                <a:lnTo>
                  <a:pt x="3641983" y="0"/>
                </a:lnTo>
                <a:lnTo>
                  <a:pt x="3641983" y="2200143"/>
                </a:lnTo>
                <a:lnTo>
                  <a:pt x="0" y="2200143"/>
                </a:lnTo>
                <a:lnTo>
                  <a:pt x="0" y="0"/>
                </a:lnTo>
                <a:close/>
              </a:path>
            </a:pathLst>
          </a:custGeom>
          <a:blipFill>
            <a:blip r:embed="rId3"/>
            <a:stretch>
              <a:fillRect/>
            </a:stretch>
          </a:blipFill>
        </p:spPr>
        <p:txBody>
          <a:bodyPr/>
          <a:lstStyle/>
          <a:p>
            <a:endParaRPr lang="zh-SG" altLang="en-US"/>
          </a:p>
        </p:txBody>
      </p:sp>
      <p:sp>
        <p:nvSpPr>
          <p:cNvPr id="9" name="TextBox 9"/>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19</a:t>
            </a:r>
          </a:p>
        </p:txBody>
      </p:sp>
      <p:sp>
        <p:nvSpPr>
          <p:cNvPr id="10" name="TextBox 10"/>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1" name="TextBox 11"/>
          <p:cNvSpPr txBox="1"/>
          <p:nvPr/>
        </p:nvSpPr>
        <p:spPr>
          <a:xfrm>
            <a:off x="5969310" y="134405"/>
            <a:ext cx="5327241" cy="448310"/>
          </a:xfrm>
          <a:prstGeom prst="rect">
            <a:avLst/>
          </a:prstGeom>
        </p:spPr>
        <p:txBody>
          <a:bodyPr lIns="0" tIns="0" rIns="0" bIns="0" rtlCol="0" anchor="t">
            <a:spAutoFit/>
          </a:bodyPr>
          <a:lstStyle/>
          <a:p>
            <a:pPr marL="0" lvl="0" indent="0" algn="l">
              <a:lnSpc>
                <a:spcPts val="3639"/>
              </a:lnSpc>
              <a:spcBef>
                <a:spcPct val="0"/>
              </a:spcBef>
            </a:pPr>
            <a:r>
              <a:rPr lang="en-US" sz="2599" spc="-57">
                <a:solidFill>
                  <a:srgbClr val="303030"/>
                </a:solidFill>
                <a:latin typeface="Lekton"/>
                <a:ea typeface="Lekton"/>
                <a:cs typeface="Lekton"/>
                <a:sym typeface="Lekton"/>
              </a:rPr>
              <a:t>SENTIMENT DISTRIBUTION OVERVIEW</a:t>
            </a:r>
          </a:p>
        </p:txBody>
      </p:sp>
      <p:sp>
        <p:nvSpPr>
          <p:cNvPr id="12" name="TextBox 12"/>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3" name="TextBox 13"/>
          <p:cNvSpPr txBox="1"/>
          <p:nvPr/>
        </p:nvSpPr>
        <p:spPr>
          <a:xfrm>
            <a:off x="13495577" y="2073829"/>
            <a:ext cx="3990233" cy="6264276"/>
          </a:xfrm>
          <a:prstGeom prst="rect">
            <a:avLst/>
          </a:prstGeom>
        </p:spPr>
        <p:txBody>
          <a:bodyPr lIns="0" tIns="0" rIns="0" bIns="0" rtlCol="0" anchor="t">
            <a:spAutoFit/>
          </a:bodyPr>
          <a:lstStyle/>
          <a:p>
            <a:pPr algn="l">
              <a:lnSpc>
                <a:spcPts val="4199"/>
              </a:lnSpc>
            </a:pPr>
            <a:endParaRPr/>
          </a:p>
          <a:p>
            <a:pPr marL="539746" lvl="1" indent="-269873" algn="l">
              <a:lnSpc>
                <a:spcPts val="3499"/>
              </a:lnSpc>
              <a:buFont typeface="Arial"/>
              <a:buChar char="•"/>
            </a:pPr>
            <a:r>
              <a:rPr lang="en-US" sz="2499" b="1" u="none" strike="noStrike" spc="-39">
                <a:solidFill>
                  <a:srgbClr val="303030"/>
                </a:solidFill>
                <a:latin typeface="Times New Roman Bold"/>
                <a:ea typeface="Times New Roman Bold"/>
                <a:cs typeface="Times New Roman Bold"/>
                <a:sym typeface="Times New Roman Bold"/>
              </a:rPr>
              <a:t> Neutral </a:t>
            </a:r>
            <a:r>
              <a:rPr lang="en-US" sz="2499" u="none" strike="noStrike" spc="-39">
                <a:solidFill>
                  <a:srgbClr val="303030"/>
                </a:solidFill>
                <a:latin typeface="Times New Roman"/>
                <a:ea typeface="Times New Roman"/>
                <a:cs typeface="Times New Roman"/>
                <a:sym typeface="Times New Roman"/>
              </a:rPr>
              <a:t>Comments: </a:t>
            </a:r>
            <a:r>
              <a:rPr lang="en-US" sz="2499" b="1" u="none" strike="noStrike" spc="-39">
                <a:solidFill>
                  <a:srgbClr val="303030"/>
                </a:solidFill>
                <a:latin typeface="Times New Roman Bold"/>
                <a:ea typeface="Times New Roman Bold"/>
                <a:cs typeface="Times New Roman Bold"/>
                <a:sym typeface="Times New Roman Bold"/>
              </a:rPr>
              <a:t>48.5%</a:t>
            </a:r>
            <a:r>
              <a:rPr lang="en-US" sz="2499" u="none" strike="noStrike" spc="-39">
                <a:solidFill>
                  <a:srgbClr val="303030"/>
                </a:solidFill>
                <a:latin typeface="Times New Roman"/>
                <a:ea typeface="Times New Roman"/>
                <a:cs typeface="Times New Roman"/>
                <a:sym typeface="Times New Roman"/>
              </a:rPr>
              <a:t> - Majority of users discuss topics with a neutral tone.</a:t>
            </a:r>
          </a:p>
          <a:p>
            <a:pPr marL="539746" lvl="1" indent="-269873" algn="l">
              <a:lnSpc>
                <a:spcPts val="3499"/>
              </a:lnSpc>
              <a:buFont typeface="Arial"/>
              <a:buChar char="•"/>
            </a:pPr>
            <a:r>
              <a:rPr lang="en-US" sz="2499" b="1" u="none" strike="noStrike" spc="-39">
                <a:solidFill>
                  <a:srgbClr val="303030"/>
                </a:solidFill>
                <a:latin typeface="Times New Roman Bold"/>
                <a:ea typeface="Times New Roman Bold"/>
                <a:cs typeface="Times New Roman Bold"/>
                <a:sym typeface="Times New Roman Bold"/>
              </a:rPr>
              <a:t>Negative</a:t>
            </a:r>
            <a:r>
              <a:rPr lang="en-US" sz="2499" u="none" strike="noStrike" spc="-39">
                <a:solidFill>
                  <a:srgbClr val="303030"/>
                </a:solidFill>
                <a:latin typeface="Times New Roman"/>
                <a:ea typeface="Times New Roman"/>
                <a:cs typeface="Times New Roman"/>
                <a:sym typeface="Times New Roman"/>
              </a:rPr>
              <a:t> Comments: </a:t>
            </a:r>
            <a:r>
              <a:rPr lang="en-US" sz="2499" b="1" u="none" strike="noStrike" spc="-39">
                <a:solidFill>
                  <a:srgbClr val="303030"/>
                </a:solidFill>
                <a:latin typeface="Times New Roman Bold"/>
                <a:ea typeface="Times New Roman Bold"/>
                <a:cs typeface="Times New Roman Bold"/>
                <a:sym typeface="Times New Roman Bold"/>
              </a:rPr>
              <a:t>32%</a:t>
            </a:r>
            <a:r>
              <a:rPr lang="en-US" sz="2499" u="none" strike="noStrike" spc="-39">
                <a:solidFill>
                  <a:srgbClr val="303030"/>
                </a:solidFill>
                <a:latin typeface="Times New Roman"/>
                <a:ea typeface="Times New Roman"/>
                <a:cs typeface="Times New Roman"/>
                <a:sym typeface="Times New Roman"/>
              </a:rPr>
              <a:t> - Significant portion of comments express negativity.</a:t>
            </a:r>
          </a:p>
          <a:p>
            <a:pPr marL="539746" lvl="1" indent="-269873" algn="l">
              <a:lnSpc>
                <a:spcPts val="3499"/>
              </a:lnSpc>
              <a:buFont typeface="Arial"/>
              <a:buChar char="•"/>
            </a:pPr>
            <a:r>
              <a:rPr lang="en-US" sz="2499" b="1" u="none" strike="noStrike" spc="-39">
                <a:solidFill>
                  <a:srgbClr val="303030"/>
                </a:solidFill>
                <a:latin typeface="Times New Roman Bold"/>
                <a:ea typeface="Times New Roman Bold"/>
                <a:cs typeface="Times New Roman Bold"/>
                <a:sym typeface="Times New Roman Bold"/>
              </a:rPr>
              <a:t>Positive</a:t>
            </a:r>
            <a:r>
              <a:rPr lang="en-US" sz="2499" u="none" strike="noStrike" spc="-39">
                <a:solidFill>
                  <a:srgbClr val="303030"/>
                </a:solidFill>
                <a:latin typeface="Times New Roman"/>
                <a:ea typeface="Times New Roman"/>
                <a:cs typeface="Times New Roman"/>
                <a:sym typeface="Times New Roman"/>
              </a:rPr>
              <a:t> Comments: </a:t>
            </a:r>
            <a:r>
              <a:rPr lang="en-US" sz="2499" b="1" u="none" strike="noStrike" spc="-39">
                <a:solidFill>
                  <a:srgbClr val="303030"/>
                </a:solidFill>
                <a:latin typeface="Times New Roman Bold"/>
                <a:ea typeface="Times New Roman Bold"/>
                <a:cs typeface="Times New Roman Bold"/>
                <a:sym typeface="Times New Roman Bold"/>
              </a:rPr>
              <a:t>19.5% </a:t>
            </a:r>
            <a:r>
              <a:rPr lang="en-US" sz="2499" u="none" strike="noStrike" spc="-39">
                <a:solidFill>
                  <a:srgbClr val="303030"/>
                </a:solidFill>
                <a:latin typeface="Times New Roman"/>
                <a:ea typeface="Times New Roman"/>
                <a:cs typeface="Times New Roman"/>
                <a:sym typeface="Times New Roman"/>
              </a:rPr>
              <a:t>- Least common, indicating less frequent expressions of positivity in the discussions.</a:t>
            </a:r>
          </a:p>
        </p:txBody>
      </p:sp>
      <p:sp>
        <p:nvSpPr>
          <p:cNvPr id="14" name="TextBox 14"/>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Freeform 5"/>
          <p:cNvSpPr/>
          <p:nvPr/>
        </p:nvSpPr>
        <p:spPr>
          <a:xfrm>
            <a:off x="702177" y="3786373"/>
            <a:ext cx="9301087" cy="6045706"/>
          </a:xfrm>
          <a:custGeom>
            <a:avLst/>
            <a:gdLst/>
            <a:ahLst/>
            <a:cxnLst/>
            <a:rect l="l" t="t" r="r" b="b"/>
            <a:pathLst>
              <a:path w="9301087" h="6045706">
                <a:moveTo>
                  <a:pt x="0" y="0"/>
                </a:moveTo>
                <a:lnTo>
                  <a:pt x="9301087" y="0"/>
                </a:lnTo>
                <a:lnTo>
                  <a:pt x="9301087" y="6045706"/>
                </a:lnTo>
                <a:lnTo>
                  <a:pt x="0" y="6045706"/>
                </a:lnTo>
                <a:lnTo>
                  <a:pt x="0" y="0"/>
                </a:lnTo>
                <a:close/>
              </a:path>
            </a:pathLst>
          </a:custGeom>
          <a:blipFill>
            <a:blip r:embed="rId2"/>
            <a:stretch>
              <a:fillRect/>
            </a:stretch>
          </a:blipFill>
        </p:spPr>
        <p:txBody>
          <a:bodyPr/>
          <a:lstStyle/>
          <a:p>
            <a:endParaRPr lang="zh-SG" altLang="en-US"/>
          </a:p>
        </p:txBody>
      </p:sp>
      <p:sp>
        <p:nvSpPr>
          <p:cNvPr id="6" name="Freeform 6"/>
          <p:cNvSpPr/>
          <p:nvPr/>
        </p:nvSpPr>
        <p:spPr>
          <a:xfrm>
            <a:off x="11131450" y="1028700"/>
            <a:ext cx="5788482" cy="5788482"/>
          </a:xfrm>
          <a:custGeom>
            <a:avLst/>
            <a:gdLst/>
            <a:ahLst/>
            <a:cxnLst/>
            <a:rect l="l" t="t" r="r" b="b"/>
            <a:pathLst>
              <a:path w="5788482" h="5788482">
                <a:moveTo>
                  <a:pt x="0" y="0"/>
                </a:moveTo>
                <a:lnTo>
                  <a:pt x="5788482" y="0"/>
                </a:lnTo>
                <a:lnTo>
                  <a:pt x="5788482" y="5788482"/>
                </a:lnTo>
                <a:lnTo>
                  <a:pt x="0" y="5788482"/>
                </a:lnTo>
                <a:lnTo>
                  <a:pt x="0" y="0"/>
                </a:lnTo>
                <a:close/>
              </a:path>
            </a:pathLst>
          </a:custGeom>
          <a:blipFill>
            <a:blip r:embed="rId3"/>
            <a:stretch>
              <a:fillRect/>
            </a:stretch>
          </a:blipFill>
        </p:spPr>
        <p:txBody>
          <a:bodyPr/>
          <a:lstStyle/>
          <a:p>
            <a:endParaRPr lang="zh-SG" altLang="en-US"/>
          </a:p>
        </p:txBody>
      </p:sp>
      <p:sp>
        <p:nvSpPr>
          <p:cNvPr id="7" name="TextBox 7"/>
          <p:cNvSpPr txBox="1"/>
          <p:nvPr/>
        </p:nvSpPr>
        <p:spPr>
          <a:xfrm>
            <a:off x="5801292" y="124197"/>
            <a:ext cx="6685417" cy="448310"/>
          </a:xfrm>
          <a:prstGeom prst="rect">
            <a:avLst/>
          </a:prstGeom>
        </p:spPr>
        <p:txBody>
          <a:bodyPr lIns="0" tIns="0" rIns="0" bIns="0" rtlCol="0" anchor="t">
            <a:spAutoFit/>
          </a:bodyPr>
          <a:lstStyle/>
          <a:p>
            <a:pPr marL="0" lvl="0" indent="0" algn="l">
              <a:lnSpc>
                <a:spcPts val="3639"/>
              </a:lnSpc>
              <a:spcBef>
                <a:spcPct val="0"/>
              </a:spcBef>
            </a:pPr>
            <a:r>
              <a:rPr lang="en-US" sz="2599" spc="-57">
                <a:solidFill>
                  <a:srgbClr val="303030"/>
                </a:solidFill>
                <a:latin typeface="Lekton"/>
                <a:ea typeface="Lekton"/>
                <a:cs typeface="Lekton"/>
                <a:sym typeface="Lekton"/>
              </a:rPr>
              <a:t>SENTIMENT DENSITY PLOT-</a:t>
            </a:r>
            <a:r>
              <a:rPr lang="en-US" sz="2599" b="1" spc="-57">
                <a:solidFill>
                  <a:srgbClr val="303030"/>
                </a:solidFill>
                <a:latin typeface="Lekton Bold"/>
                <a:ea typeface="Lekton Bold"/>
                <a:cs typeface="Lekton Bold"/>
                <a:sym typeface="Lekton Bold"/>
              </a:rPr>
              <a:t>SENTIMENT SCORES</a:t>
            </a:r>
          </a:p>
        </p:txBody>
      </p:sp>
      <p:sp>
        <p:nvSpPr>
          <p:cNvPr id="8" name="TextBox 8"/>
          <p:cNvSpPr txBox="1"/>
          <p:nvPr/>
        </p:nvSpPr>
        <p:spPr>
          <a:xfrm>
            <a:off x="862022" y="862210"/>
            <a:ext cx="9943762" cy="2694940"/>
          </a:xfrm>
          <a:prstGeom prst="rect">
            <a:avLst/>
          </a:prstGeom>
        </p:spPr>
        <p:txBody>
          <a:bodyPr lIns="0" tIns="0" rIns="0" bIns="0" rtlCol="0" anchor="t">
            <a:spAutoFit/>
          </a:bodyPr>
          <a:lstStyle/>
          <a:p>
            <a:pPr algn="l">
              <a:lnSpc>
                <a:spcPts val="2659"/>
              </a:lnSpc>
            </a:pPr>
            <a:r>
              <a:rPr lang="en-US" sz="1899" b="1" spc="-30">
                <a:solidFill>
                  <a:srgbClr val="303030"/>
                </a:solidFill>
                <a:latin typeface="Times New Roman Bold"/>
                <a:ea typeface="Times New Roman Bold"/>
                <a:cs typeface="Times New Roman Bold"/>
                <a:sym typeface="Times New Roman Bold"/>
              </a:rPr>
              <a:t>Ne</a:t>
            </a:r>
            <a:r>
              <a:rPr lang="en-US" sz="1899" b="1" u="none" strike="noStrike" spc="-30">
                <a:solidFill>
                  <a:srgbClr val="303030"/>
                </a:solidFill>
                <a:latin typeface="Times New Roman Bold"/>
                <a:ea typeface="Times New Roman Bold"/>
                <a:cs typeface="Times New Roman Bold"/>
                <a:sym typeface="Times New Roman Bold"/>
              </a:rPr>
              <a:t>ga</a:t>
            </a:r>
            <a:r>
              <a:rPr lang="en-US" sz="1899" b="1" spc="-30">
                <a:solidFill>
                  <a:srgbClr val="303030"/>
                </a:solidFill>
                <a:latin typeface="Times New Roman Bold"/>
                <a:ea typeface="Times New Roman Bold"/>
                <a:cs typeface="Times New Roman Bold"/>
                <a:sym typeface="Times New Roman Bold"/>
              </a:rPr>
              <a:t>t</a:t>
            </a:r>
            <a:r>
              <a:rPr lang="en-US" sz="1899" b="1" u="none" strike="noStrike" spc="-30">
                <a:solidFill>
                  <a:srgbClr val="303030"/>
                </a:solidFill>
                <a:latin typeface="Times New Roman Bold"/>
                <a:ea typeface="Times New Roman Bold"/>
                <a:cs typeface="Times New Roman Bold"/>
                <a:sym typeface="Times New Roman Bold"/>
              </a:rPr>
              <a:t>ive</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Senti</a:t>
            </a:r>
            <a:r>
              <a:rPr lang="en-US" sz="1899" spc="-30">
                <a:solidFill>
                  <a:srgbClr val="303030"/>
                </a:solidFill>
                <a:latin typeface="Times New Roman"/>
                <a:ea typeface="Times New Roman"/>
                <a:cs typeface="Times New Roman"/>
                <a:sym typeface="Times New Roman"/>
              </a:rPr>
              <a:t>ment </a:t>
            </a:r>
            <a:r>
              <a:rPr lang="en-US" sz="1899" u="none" strike="noStrike" spc="-30">
                <a:solidFill>
                  <a:srgbClr val="303030"/>
                </a:solidFill>
                <a:latin typeface="Times New Roman"/>
                <a:ea typeface="Times New Roman"/>
                <a:cs typeface="Times New Roman"/>
                <a:sym typeface="Times New Roman"/>
              </a:rPr>
              <a:t>Pe</a:t>
            </a:r>
            <a:r>
              <a:rPr lang="en-US" sz="1899" spc="-30">
                <a:solidFill>
                  <a:srgbClr val="303030"/>
                </a:solidFill>
                <a:latin typeface="Times New Roman"/>
                <a:ea typeface="Times New Roman"/>
                <a:cs typeface="Times New Roman"/>
                <a:sym typeface="Times New Roman"/>
              </a:rPr>
              <a:t>a</a:t>
            </a:r>
            <a:r>
              <a:rPr lang="en-US" sz="1899" u="none" strike="noStrike" spc="-30">
                <a:solidFill>
                  <a:srgbClr val="303030"/>
                </a:solidFill>
                <a:latin typeface="Times New Roman"/>
                <a:ea typeface="Times New Roman"/>
                <a:cs typeface="Times New Roman"/>
                <a:sym typeface="Times New Roman"/>
              </a:rPr>
              <a:t>ks:</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P</a:t>
            </a:r>
            <a:r>
              <a:rPr lang="en-US" sz="1899" spc="-30">
                <a:solidFill>
                  <a:srgbClr val="303030"/>
                </a:solidFill>
                <a:latin typeface="Times New Roman"/>
                <a:ea typeface="Times New Roman"/>
                <a:cs typeface="Times New Roman"/>
                <a:sym typeface="Times New Roman"/>
              </a:rPr>
              <a:t>ri</a:t>
            </a:r>
            <a:r>
              <a:rPr lang="en-US" sz="1899" u="none" strike="noStrike" spc="-30">
                <a:solidFill>
                  <a:srgbClr val="303030"/>
                </a:solidFill>
                <a:latin typeface="Times New Roman"/>
                <a:ea typeface="Times New Roman"/>
                <a:cs typeface="Times New Roman"/>
                <a:sym typeface="Times New Roman"/>
              </a:rPr>
              <a:t>mar</a:t>
            </a:r>
            <a:r>
              <a:rPr lang="en-US" sz="1899" spc="-30">
                <a:solidFill>
                  <a:srgbClr val="303030"/>
                </a:solidFill>
                <a:latin typeface="Times New Roman"/>
                <a:ea typeface="Times New Roman"/>
                <a:cs typeface="Times New Roman"/>
                <a:sym typeface="Times New Roman"/>
              </a:rPr>
              <a:t>y </a:t>
            </a:r>
            <a:r>
              <a:rPr lang="en-US" sz="1899" u="none" strike="noStrike" spc="-30">
                <a:solidFill>
                  <a:srgbClr val="303030"/>
                </a:solidFill>
                <a:latin typeface="Times New Roman"/>
                <a:ea typeface="Times New Roman"/>
                <a:cs typeface="Times New Roman"/>
                <a:sym typeface="Times New Roman"/>
              </a:rPr>
              <a:t>peak</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n</a:t>
            </a:r>
            <a:r>
              <a:rPr lang="en-US" sz="1899" spc="-30">
                <a:solidFill>
                  <a:srgbClr val="303030"/>
                </a:solidFill>
                <a:latin typeface="Times New Roman"/>
                <a:ea typeface="Times New Roman"/>
                <a:cs typeface="Times New Roman"/>
                <a:sym typeface="Times New Roman"/>
              </a:rPr>
              <a:t>e</a:t>
            </a:r>
            <a:r>
              <a:rPr lang="en-US" sz="1899" u="none" strike="noStrike" spc="-30">
                <a:solidFill>
                  <a:srgbClr val="303030"/>
                </a:solidFill>
                <a:latin typeface="Times New Roman"/>
                <a:ea typeface="Times New Roman"/>
                <a:cs typeface="Times New Roman"/>
                <a:sym typeface="Times New Roman"/>
              </a:rPr>
              <a:t>a</a:t>
            </a:r>
            <a:r>
              <a:rPr lang="en-US" sz="1899" spc="-30">
                <a:solidFill>
                  <a:srgbClr val="303030"/>
                </a:solidFill>
                <a:latin typeface="Times New Roman"/>
                <a:ea typeface="Times New Roman"/>
                <a:cs typeface="Times New Roman"/>
                <a:sym typeface="Times New Roman"/>
              </a:rPr>
              <a:t>r</a:t>
            </a:r>
            <a:r>
              <a:rPr lang="en-US" sz="1899" u="none" strike="noStrike" spc="-30">
                <a:solidFill>
                  <a:srgbClr val="303030"/>
                </a:solidFill>
                <a:latin typeface="Times New Roman"/>
                <a:ea typeface="Times New Roman"/>
                <a:cs typeface="Times New Roman"/>
                <a:sym typeface="Times New Roman"/>
              </a:rPr>
              <a:t> </a:t>
            </a:r>
            <a:r>
              <a:rPr lang="en-US" sz="1899" spc="-30">
                <a:solidFill>
                  <a:srgbClr val="303030"/>
                </a:solidFill>
                <a:latin typeface="Times New Roman"/>
                <a:ea typeface="Times New Roman"/>
                <a:cs typeface="Times New Roman"/>
                <a:sym typeface="Times New Roman"/>
              </a:rPr>
              <a:t>s</a:t>
            </a:r>
            <a:r>
              <a:rPr lang="en-US" sz="1899" u="none" strike="noStrike" spc="-30">
                <a:solidFill>
                  <a:srgbClr val="303030"/>
                </a:solidFill>
                <a:latin typeface="Times New Roman"/>
                <a:ea typeface="Times New Roman"/>
                <a:cs typeface="Times New Roman"/>
                <a:sym typeface="Times New Roman"/>
              </a:rPr>
              <a:t>core</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0, in</a:t>
            </a:r>
            <a:r>
              <a:rPr lang="en-US" sz="1899" spc="-30">
                <a:solidFill>
                  <a:srgbClr val="303030"/>
                </a:solidFill>
                <a:latin typeface="Times New Roman"/>
                <a:ea typeface="Times New Roman"/>
                <a:cs typeface="Times New Roman"/>
                <a:sym typeface="Times New Roman"/>
              </a:rPr>
              <a:t>dic</a:t>
            </a:r>
            <a:r>
              <a:rPr lang="en-US" sz="1899" u="none" strike="noStrike" spc="-30">
                <a:solidFill>
                  <a:srgbClr val="303030"/>
                </a:solidFill>
                <a:latin typeface="Times New Roman"/>
                <a:ea typeface="Times New Roman"/>
                <a:cs typeface="Times New Roman"/>
                <a:sym typeface="Times New Roman"/>
              </a:rPr>
              <a:t>a</a:t>
            </a:r>
            <a:r>
              <a:rPr lang="en-US" sz="1899" spc="-30">
                <a:solidFill>
                  <a:srgbClr val="303030"/>
                </a:solidFill>
                <a:latin typeface="Times New Roman"/>
                <a:ea typeface="Times New Roman"/>
                <a:cs typeface="Times New Roman"/>
                <a:sym typeface="Times New Roman"/>
              </a:rPr>
              <a:t>ti</a:t>
            </a:r>
            <a:r>
              <a:rPr lang="en-US" sz="1899" u="none" strike="noStrike" spc="-30">
                <a:solidFill>
                  <a:srgbClr val="303030"/>
                </a:solidFill>
                <a:latin typeface="Times New Roman"/>
                <a:ea typeface="Times New Roman"/>
                <a:cs typeface="Times New Roman"/>
                <a:sym typeface="Times New Roman"/>
              </a:rPr>
              <a:t>ng</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prevalent lo</a:t>
            </a:r>
            <a:r>
              <a:rPr lang="en-US" sz="1899" spc="-30">
                <a:solidFill>
                  <a:srgbClr val="303030"/>
                </a:solidFill>
                <a:latin typeface="Times New Roman"/>
                <a:ea typeface="Times New Roman"/>
                <a:cs typeface="Times New Roman"/>
                <a:sym typeface="Times New Roman"/>
              </a:rPr>
              <a:t>w</a:t>
            </a:r>
            <a:r>
              <a:rPr lang="en-US" sz="1899" u="none" strike="noStrike" spc="-30">
                <a:solidFill>
                  <a:srgbClr val="303030"/>
                </a:solidFill>
                <a:latin typeface="Times New Roman"/>
                <a:ea typeface="Times New Roman"/>
                <a:cs typeface="Times New Roman"/>
                <a:sym typeface="Times New Roman"/>
              </a:rPr>
              <a:t>-</a:t>
            </a:r>
            <a:r>
              <a:rPr lang="en-US" sz="1899" spc="-30">
                <a:solidFill>
                  <a:srgbClr val="303030"/>
                </a:solidFill>
                <a:latin typeface="Times New Roman"/>
                <a:ea typeface="Times New Roman"/>
                <a:cs typeface="Times New Roman"/>
                <a:sym typeface="Times New Roman"/>
              </a:rPr>
              <a:t>i</a:t>
            </a:r>
            <a:r>
              <a:rPr lang="en-US" sz="1899" u="none" strike="noStrike" spc="-30">
                <a:solidFill>
                  <a:srgbClr val="303030"/>
                </a:solidFill>
                <a:latin typeface="Times New Roman"/>
                <a:ea typeface="Times New Roman"/>
                <a:cs typeface="Times New Roman"/>
                <a:sym typeface="Times New Roman"/>
              </a:rPr>
              <a:t>n</a:t>
            </a:r>
            <a:r>
              <a:rPr lang="en-US" sz="1899" spc="-30">
                <a:solidFill>
                  <a:srgbClr val="303030"/>
                </a:solidFill>
                <a:latin typeface="Times New Roman"/>
                <a:ea typeface="Times New Roman"/>
                <a:cs typeface="Times New Roman"/>
                <a:sym typeface="Times New Roman"/>
              </a:rPr>
              <a:t>te</a:t>
            </a:r>
            <a:r>
              <a:rPr lang="en-US" sz="1899" u="none" strike="noStrike" spc="-30">
                <a:solidFill>
                  <a:srgbClr val="303030"/>
                </a:solidFill>
                <a:latin typeface="Times New Roman"/>
                <a:ea typeface="Times New Roman"/>
                <a:cs typeface="Times New Roman"/>
                <a:sym typeface="Times New Roman"/>
              </a:rPr>
              <a:t>nsi</a:t>
            </a:r>
            <a:r>
              <a:rPr lang="en-US" sz="1899" spc="-30">
                <a:solidFill>
                  <a:srgbClr val="303030"/>
                </a:solidFill>
                <a:latin typeface="Times New Roman"/>
                <a:ea typeface="Times New Roman"/>
                <a:cs typeface="Times New Roman"/>
                <a:sym typeface="Times New Roman"/>
              </a:rPr>
              <a:t>t</a:t>
            </a:r>
            <a:r>
              <a:rPr lang="en-US" sz="1899" u="none" strike="noStrike" spc="-30">
                <a:solidFill>
                  <a:srgbClr val="303030"/>
                </a:solidFill>
                <a:latin typeface="Times New Roman"/>
                <a:ea typeface="Times New Roman"/>
                <a:cs typeface="Times New Roman"/>
                <a:sym typeface="Times New Roman"/>
              </a:rPr>
              <a:t>y</a:t>
            </a:r>
            <a:r>
              <a:rPr lang="en-US" sz="1899" spc="-30">
                <a:solidFill>
                  <a:srgbClr val="303030"/>
                </a:solidFill>
                <a:latin typeface="Times New Roman"/>
                <a:ea typeface="Times New Roman"/>
                <a:cs typeface="Times New Roman"/>
                <a:sym typeface="Times New Roman"/>
              </a:rPr>
              <a:t> negative </a:t>
            </a:r>
            <a:r>
              <a:rPr lang="en-US" sz="1899" u="none" strike="noStrike" spc="-30">
                <a:solidFill>
                  <a:srgbClr val="303030"/>
                </a:solidFill>
                <a:latin typeface="Times New Roman"/>
                <a:ea typeface="Times New Roman"/>
                <a:cs typeface="Times New Roman"/>
                <a:sym typeface="Times New Roman"/>
              </a:rPr>
              <a:t>senti</a:t>
            </a:r>
            <a:r>
              <a:rPr lang="en-US" sz="1899" spc="-30">
                <a:solidFill>
                  <a:srgbClr val="303030"/>
                </a:solidFill>
                <a:latin typeface="Times New Roman"/>
                <a:ea typeface="Times New Roman"/>
                <a:cs typeface="Times New Roman"/>
                <a:sym typeface="Times New Roman"/>
              </a:rPr>
              <a:t>ments</a:t>
            </a:r>
            <a:r>
              <a:rPr lang="en-US" sz="1899" u="none" strike="noStrike" spc="-30">
                <a:solidFill>
                  <a:srgbClr val="303030"/>
                </a:solidFill>
                <a:latin typeface="Times New Roman"/>
                <a:ea typeface="Times New Roman"/>
                <a:cs typeface="Times New Roman"/>
                <a:sym typeface="Times New Roman"/>
              </a:rPr>
              <a:t>.</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Secondary</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peak</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at score</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0.2, s</a:t>
            </a:r>
            <a:r>
              <a:rPr lang="en-US" sz="1899" spc="-30">
                <a:solidFill>
                  <a:srgbClr val="303030"/>
                </a:solidFill>
                <a:latin typeface="Times New Roman"/>
                <a:ea typeface="Times New Roman"/>
                <a:cs typeface="Times New Roman"/>
                <a:sym typeface="Times New Roman"/>
              </a:rPr>
              <a:t>ign</a:t>
            </a:r>
            <a:r>
              <a:rPr lang="en-US" sz="1899" u="none" strike="noStrike" spc="-30">
                <a:solidFill>
                  <a:srgbClr val="303030"/>
                </a:solidFill>
                <a:latin typeface="Times New Roman"/>
                <a:ea typeface="Times New Roman"/>
                <a:cs typeface="Times New Roman"/>
                <a:sym typeface="Times New Roman"/>
              </a:rPr>
              <a:t>al</a:t>
            </a:r>
            <a:r>
              <a:rPr lang="en-US" sz="1899" spc="-30">
                <a:solidFill>
                  <a:srgbClr val="303030"/>
                </a:solidFill>
                <a:latin typeface="Times New Roman"/>
                <a:ea typeface="Times New Roman"/>
                <a:cs typeface="Times New Roman"/>
                <a:sym typeface="Times New Roman"/>
              </a:rPr>
              <a:t>i</a:t>
            </a:r>
            <a:r>
              <a:rPr lang="en-US" sz="1899" u="none" strike="noStrike" spc="-30">
                <a:solidFill>
                  <a:srgbClr val="303030"/>
                </a:solidFill>
                <a:latin typeface="Times New Roman"/>
                <a:ea typeface="Times New Roman"/>
                <a:cs typeface="Times New Roman"/>
                <a:sym typeface="Times New Roman"/>
              </a:rPr>
              <a:t>ng </a:t>
            </a:r>
            <a:r>
              <a:rPr lang="en-US" sz="1899" spc="-30">
                <a:solidFill>
                  <a:srgbClr val="303030"/>
                </a:solidFill>
                <a:latin typeface="Times New Roman"/>
                <a:ea typeface="Times New Roman"/>
                <a:cs typeface="Times New Roman"/>
                <a:sym typeface="Times New Roman"/>
              </a:rPr>
              <a:t>c</a:t>
            </a:r>
            <a:r>
              <a:rPr lang="en-US" sz="1899" u="none" strike="noStrike" spc="-30">
                <a:solidFill>
                  <a:srgbClr val="303030"/>
                </a:solidFill>
                <a:latin typeface="Times New Roman"/>
                <a:ea typeface="Times New Roman"/>
                <a:cs typeface="Times New Roman"/>
                <a:sym typeface="Times New Roman"/>
              </a:rPr>
              <a:t>le</a:t>
            </a:r>
            <a:r>
              <a:rPr lang="en-US" sz="1899" spc="-30">
                <a:solidFill>
                  <a:srgbClr val="303030"/>
                </a:solidFill>
                <a:latin typeface="Times New Roman"/>
                <a:ea typeface="Times New Roman"/>
                <a:cs typeface="Times New Roman"/>
                <a:sym typeface="Times New Roman"/>
              </a:rPr>
              <a:t>a</a:t>
            </a:r>
            <a:r>
              <a:rPr lang="en-US" sz="1899" u="none" strike="noStrike" spc="-30">
                <a:solidFill>
                  <a:srgbClr val="303030"/>
                </a:solidFill>
                <a:latin typeface="Times New Roman"/>
                <a:ea typeface="Times New Roman"/>
                <a:cs typeface="Times New Roman"/>
                <a:sym typeface="Times New Roman"/>
              </a:rPr>
              <a:t>r </a:t>
            </a:r>
            <a:r>
              <a:rPr lang="en-US" sz="1899" spc="-30">
                <a:solidFill>
                  <a:srgbClr val="303030"/>
                </a:solidFill>
                <a:latin typeface="Times New Roman"/>
                <a:ea typeface="Times New Roman"/>
                <a:cs typeface="Times New Roman"/>
                <a:sym typeface="Times New Roman"/>
              </a:rPr>
              <a:t>n</a:t>
            </a:r>
            <a:r>
              <a:rPr lang="en-US" sz="1899" u="none" strike="noStrike" spc="-30">
                <a:solidFill>
                  <a:srgbClr val="303030"/>
                </a:solidFill>
                <a:latin typeface="Times New Roman"/>
                <a:ea typeface="Times New Roman"/>
                <a:cs typeface="Times New Roman"/>
                <a:sym typeface="Times New Roman"/>
              </a:rPr>
              <a:t>ega</a:t>
            </a:r>
            <a:r>
              <a:rPr lang="en-US" sz="1899" spc="-30">
                <a:solidFill>
                  <a:srgbClr val="303030"/>
                </a:solidFill>
                <a:latin typeface="Times New Roman"/>
                <a:ea typeface="Times New Roman"/>
                <a:cs typeface="Times New Roman"/>
                <a:sym typeface="Times New Roman"/>
              </a:rPr>
              <a:t>t</a:t>
            </a:r>
            <a:r>
              <a:rPr lang="en-US" sz="1899" u="none" strike="noStrike" spc="-30">
                <a:solidFill>
                  <a:srgbClr val="303030"/>
                </a:solidFill>
                <a:latin typeface="Times New Roman"/>
                <a:ea typeface="Times New Roman"/>
                <a:cs typeface="Times New Roman"/>
                <a:sym typeface="Times New Roman"/>
              </a:rPr>
              <a:t>ive</a:t>
            </a:r>
            <a:r>
              <a:rPr lang="en-US" sz="1899" spc="-30">
                <a:solidFill>
                  <a:srgbClr val="303030"/>
                </a:solidFill>
                <a:latin typeface="Times New Roman"/>
                <a:ea typeface="Times New Roman"/>
                <a:cs typeface="Times New Roman"/>
                <a:sym typeface="Times New Roman"/>
              </a:rPr>
              <a:t> r</a:t>
            </a:r>
            <a:r>
              <a:rPr lang="en-US" sz="1899" u="none" strike="noStrike" spc="-30">
                <a:solidFill>
                  <a:srgbClr val="303030"/>
                </a:solidFill>
                <a:latin typeface="Times New Roman"/>
                <a:ea typeface="Times New Roman"/>
                <a:cs typeface="Times New Roman"/>
                <a:sym typeface="Times New Roman"/>
              </a:rPr>
              <a:t>eac</a:t>
            </a:r>
            <a:r>
              <a:rPr lang="en-US" sz="1899" spc="-30">
                <a:solidFill>
                  <a:srgbClr val="303030"/>
                </a:solidFill>
                <a:latin typeface="Times New Roman"/>
                <a:ea typeface="Times New Roman"/>
                <a:cs typeface="Times New Roman"/>
                <a:sym typeface="Times New Roman"/>
              </a:rPr>
              <a:t>tion</a:t>
            </a:r>
            <a:r>
              <a:rPr lang="en-US" sz="1899" u="none" strike="noStrike" spc="-30">
                <a:solidFill>
                  <a:srgbClr val="303030"/>
                </a:solidFill>
                <a:latin typeface="Times New Roman"/>
                <a:ea typeface="Times New Roman"/>
                <a:cs typeface="Times New Roman"/>
                <a:sym typeface="Times New Roman"/>
              </a:rPr>
              <a:t>s</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t</a:t>
            </a:r>
            <a:r>
              <a:rPr lang="en-US" sz="1899" spc="-30">
                <a:solidFill>
                  <a:srgbClr val="303030"/>
                </a:solidFill>
                <a:latin typeface="Times New Roman"/>
                <a:ea typeface="Times New Roman"/>
                <a:cs typeface="Times New Roman"/>
                <a:sym typeface="Times New Roman"/>
              </a:rPr>
              <a:t>o</a:t>
            </a:r>
            <a:r>
              <a:rPr lang="en-US" sz="1899" u="none" strike="noStrike" spc="-30">
                <a:solidFill>
                  <a:srgbClr val="303030"/>
                </a:solidFill>
                <a:latin typeface="Times New Roman"/>
                <a:ea typeface="Times New Roman"/>
                <a:cs typeface="Times New Roman"/>
                <a:sym typeface="Times New Roman"/>
              </a:rPr>
              <a:t> speci</a:t>
            </a:r>
            <a:r>
              <a:rPr lang="en-US" sz="1899" spc="-30">
                <a:solidFill>
                  <a:srgbClr val="303030"/>
                </a:solidFill>
                <a:latin typeface="Times New Roman"/>
                <a:ea typeface="Times New Roman"/>
                <a:cs typeface="Times New Roman"/>
                <a:sym typeface="Times New Roman"/>
              </a:rPr>
              <a:t>f</a:t>
            </a:r>
            <a:r>
              <a:rPr lang="en-US" sz="1899" u="none" strike="noStrike" spc="-30">
                <a:solidFill>
                  <a:srgbClr val="303030"/>
                </a:solidFill>
                <a:latin typeface="Times New Roman"/>
                <a:ea typeface="Times New Roman"/>
                <a:cs typeface="Times New Roman"/>
                <a:sym typeface="Times New Roman"/>
              </a:rPr>
              <a:t>ic</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events.</a:t>
            </a:r>
          </a:p>
          <a:p>
            <a:pPr algn="l">
              <a:lnSpc>
                <a:spcPts val="2659"/>
              </a:lnSpc>
            </a:pPr>
            <a:r>
              <a:rPr lang="en-US" sz="1899" b="1" u="none" strike="noStrike" spc="-30">
                <a:solidFill>
                  <a:srgbClr val="303030"/>
                </a:solidFill>
                <a:latin typeface="Times New Roman Bold"/>
                <a:ea typeface="Times New Roman Bold"/>
                <a:cs typeface="Times New Roman Bold"/>
                <a:sym typeface="Times New Roman Bold"/>
              </a:rPr>
              <a:t>P</a:t>
            </a:r>
            <a:r>
              <a:rPr lang="en-US" sz="1899" b="1" spc="-30">
                <a:solidFill>
                  <a:srgbClr val="303030"/>
                </a:solidFill>
                <a:latin typeface="Times New Roman Bold"/>
                <a:ea typeface="Times New Roman Bold"/>
                <a:cs typeface="Times New Roman Bold"/>
                <a:sym typeface="Times New Roman Bold"/>
              </a:rPr>
              <a:t>o</a:t>
            </a:r>
            <a:r>
              <a:rPr lang="en-US" sz="1899" b="1" u="none" strike="noStrike" spc="-30">
                <a:solidFill>
                  <a:srgbClr val="303030"/>
                </a:solidFill>
                <a:latin typeface="Times New Roman Bold"/>
                <a:ea typeface="Times New Roman Bold"/>
                <a:cs typeface="Times New Roman Bold"/>
                <a:sym typeface="Times New Roman Bold"/>
              </a:rPr>
              <a:t>sitive</a:t>
            </a:r>
            <a:r>
              <a:rPr lang="en-US" sz="1899" u="none" strike="noStrike" spc="-30">
                <a:solidFill>
                  <a:srgbClr val="303030"/>
                </a:solidFill>
                <a:latin typeface="Times New Roman"/>
                <a:ea typeface="Times New Roman"/>
                <a:cs typeface="Times New Roman"/>
                <a:sym typeface="Times New Roman"/>
              </a:rPr>
              <a:t> Senti</a:t>
            </a:r>
            <a:r>
              <a:rPr lang="en-US" sz="1899" spc="-30">
                <a:solidFill>
                  <a:srgbClr val="303030"/>
                </a:solidFill>
                <a:latin typeface="Times New Roman"/>
                <a:ea typeface="Times New Roman"/>
                <a:cs typeface="Times New Roman"/>
                <a:sym typeface="Times New Roman"/>
              </a:rPr>
              <a:t>ment</a:t>
            </a:r>
            <a:r>
              <a:rPr lang="en-US" sz="1899" u="none" strike="noStrike" spc="-30">
                <a:solidFill>
                  <a:srgbClr val="303030"/>
                </a:solidFill>
                <a:latin typeface="Times New Roman"/>
                <a:ea typeface="Times New Roman"/>
                <a:cs typeface="Times New Roman"/>
                <a:sym typeface="Times New Roman"/>
              </a:rPr>
              <a:t> Peak</a:t>
            </a:r>
            <a:r>
              <a:rPr lang="en-US" sz="1899" spc="-30">
                <a:solidFill>
                  <a:srgbClr val="303030"/>
                </a:solidFill>
                <a:latin typeface="Times New Roman"/>
                <a:ea typeface="Times New Roman"/>
                <a:cs typeface="Times New Roman"/>
                <a:sym typeface="Times New Roman"/>
              </a:rPr>
              <a:t>s</a:t>
            </a:r>
            <a:r>
              <a:rPr lang="en-US" sz="1899" u="none" strike="noStrike" spc="-30">
                <a:solidFill>
                  <a:srgbClr val="303030"/>
                </a:solidFill>
                <a:latin typeface="Times New Roman"/>
                <a:ea typeface="Times New Roman"/>
                <a:cs typeface="Times New Roman"/>
                <a:sym typeface="Times New Roman"/>
              </a:rPr>
              <a:t>:</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Main</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p</a:t>
            </a:r>
            <a:r>
              <a:rPr lang="en-US" sz="1899" spc="-30">
                <a:solidFill>
                  <a:srgbClr val="303030"/>
                </a:solidFill>
                <a:latin typeface="Times New Roman"/>
                <a:ea typeface="Times New Roman"/>
                <a:cs typeface="Times New Roman"/>
                <a:sym typeface="Times New Roman"/>
              </a:rPr>
              <a:t>e</a:t>
            </a:r>
            <a:r>
              <a:rPr lang="en-US" sz="1899" u="none" strike="noStrike" spc="-30">
                <a:solidFill>
                  <a:srgbClr val="303030"/>
                </a:solidFill>
                <a:latin typeface="Times New Roman"/>
                <a:ea typeface="Times New Roman"/>
                <a:cs typeface="Times New Roman"/>
                <a:sym typeface="Times New Roman"/>
              </a:rPr>
              <a:t>ak nea</a:t>
            </a:r>
            <a:r>
              <a:rPr lang="en-US" sz="1899" spc="-30">
                <a:solidFill>
                  <a:srgbClr val="303030"/>
                </a:solidFill>
                <a:latin typeface="Times New Roman"/>
                <a:ea typeface="Times New Roman"/>
                <a:cs typeface="Times New Roman"/>
                <a:sym typeface="Times New Roman"/>
              </a:rPr>
              <a:t>r</a:t>
            </a:r>
            <a:r>
              <a:rPr lang="en-US" sz="1899" u="none" strike="noStrike" spc="-30">
                <a:solidFill>
                  <a:srgbClr val="303030"/>
                </a:solidFill>
                <a:latin typeface="Times New Roman"/>
                <a:ea typeface="Times New Roman"/>
                <a:cs typeface="Times New Roman"/>
                <a:sym typeface="Times New Roman"/>
              </a:rPr>
              <a:t> </a:t>
            </a:r>
            <a:r>
              <a:rPr lang="en-US" sz="1899" spc="-30">
                <a:solidFill>
                  <a:srgbClr val="303030"/>
                </a:solidFill>
                <a:latin typeface="Times New Roman"/>
                <a:ea typeface="Times New Roman"/>
                <a:cs typeface="Times New Roman"/>
                <a:sym typeface="Times New Roman"/>
              </a:rPr>
              <a:t>s</a:t>
            </a:r>
            <a:r>
              <a:rPr lang="en-US" sz="1899" u="none" strike="noStrike" spc="-30">
                <a:solidFill>
                  <a:srgbClr val="303030"/>
                </a:solidFill>
                <a:latin typeface="Times New Roman"/>
                <a:ea typeface="Times New Roman"/>
                <a:cs typeface="Times New Roman"/>
                <a:sym typeface="Times New Roman"/>
              </a:rPr>
              <a:t>core 0, </a:t>
            </a:r>
            <a:r>
              <a:rPr lang="en-US" sz="1899" spc="-30">
                <a:solidFill>
                  <a:srgbClr val="303030"/>
                </a:solidFill>
                <a:latin typeface="Times New Roman"/>
                <a:ea typeface="Times New Roman"/>
                <a:cs typeface="Times New Roman"/>
                <a:sym typeface="Times New Roman"/>
              </a:rPr>
              <a:t>s</a:t>
            </a:r>
            <a:r>
              <a:rPr lang="en-US" sz="1899" u="none" strike="noStrike" spc="-30">
                <a:solidFill>
                  <a:srgbClr val="303030"/>
                </a:solidFill>
                <a:latin typeface="Times New Roman"/>
                <a:ea typeface="Times New Roman"/>
                <a:cs typeface="Times New Roman"/>
                <a:sym typeface="Times New Roman"/>
              </a:rPr>
              <a:t>howing</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prese</a:t>
            </a:r>
            <a:r>
              <a:rPr lang="en-US" sz="1899" spc="-30">
                <a:solidFill>
                  <a:srgbClr val="303030"/>
                </a:solidFill>
                <a:latin typeface="Times New Roman"/>
                <a:ea typeface="Times New Roman"/>
                <a:cs typeface="Times New Roman"/>
                <a:sym typeface="Times New Roman"/>
              </a:rPr>
              <a:t>n</a:t>
            </a:r>
            <a:r>
              <a:rPr lang="en-US" sz="1899" u="none" strike="noStrike" spc="-30">
                <a:solidFill>
                  <a:srgbClr val="303030"/>
                </a:solidFill>
                <a:latin typeface="Times New Roman"/>
                <a:ea typeface="Times New Roman"/>
                <a:cs typeface="Times New Roman"/>
                <a:sym typeface="Times New Roman"/>
              </a:rPr>
              <a:t>c</a:t>
            </a:r>
            <a:r>
              <a:rPr lang="en-US" sz="1899" spc="-30">
                <a:solidFill>
                  <a:srgbClr val="303030"/>
                </a:solidFill>
                <a:latin typeface="Times New Roman"/>
                <a:ea typeface="Times New Roman"/>
                <a:cs typeface="Times New Roman"/>
                <a:sym typeface="Times New Roman"/>
              </a:rPr>
              <a:t>e</a:t>
            </a:r>
            <a:r>
              <a:rPr lang="en-US" sz="1899" u="none" strike="noStrike" spc="-30">
                <a:solidFill>
                  <a:srgbClr val="303030"/>
                </a:solidFill>
                <a:latin typeface="Times New Roman"/>
                <a:ea typeface="Times New Roman"/>
                <a:cs typeface="Times New Roman"/>
                <a:sym typeface="Times New Roman"/>
              </a:rPr>
              <a:t> of posi</a:t>
            </a:r>
            <a:r>
              <a:rPr lang="en-US" sz="1899" spc="-30">
                <a:solidFill>
                  <a:srgbClr val="303030"/>
                </a:solidFill>
                <a:latin typeface="Times New Roman"/>
                <a:ea typeface="Times New Roman"/>
                <a:cs typeface="Times New Roman"/>
                <a:sym typeface="Times New Roman"/>
              </a:rPr>
              <a:t>tiv</a:t>
            </a:r>
            <a:r>
              <a:rPr lang="en-US" sz="1899" u="none" strike="noStrike" spc="-30">
                <a:solidFill>
                  <a:srgbClr val="303030"/>
                </a:solidFill>
                <a:latin typeface="Times New Roman"/>
                <a:ea typeface="Times New Roman"/>
                <a:cs typeface="Times New Roman"/>
                <a:sym typeface="Times New Roman"/>
              </a:rPr>
              <a:t>e bu</a:t>
            </a:r>
            <a:r>
              <a:rPr lang="en-US" sz="1899" spc="-30">
                <a:solidFill>
                  <a:srgbClr val="303030"/>
                </a:solidFill>
                <a:latin typeface="Times New Roman"/>
                <a:ea typeface="Times New Roman"/>
                <a:cs typeface="Times New Roman"/>
                <a:sym typeface="Times New Roman"/>
              </a:rPr>
              <a:t>t</a:t>
            </a:r>
            <a:r>
              <a:rPr lang="en-US" sz="1899" u="none" strike="noStrike" spc="-30">
                <a:solidFill>
                  <a:srgbClr val="303030"/>
                </a:solidFill>
                <a:latin typeface="Times New Roman"/>
                <a:ea typeface="Times New Roman"/>
                <a:cs typeface="Times New Roman"/>
                <a:sym typeface="Times New Roman"/>
              </a:rPr>
              <a:t> not wholl</a:t>
            </a:r>
            <a:r>
              <a:rPr lang="en-US" sz="1899" spc="-30">
                <a:solidFill>
                  <a:srgbClr val="303030"/>
                </a:solidFill>
                <a:latin typeface="Times New Roman"/>
                <a:ea typeface="Times New Roman"/>
                <a:cs typeface="Times New Roman"/>
                <a:sym typeface="Times New Roman"/>
              </a:rPr>
              <a:t>y</a:t>
            </a:r>
            <a:r>
              <a:rPr lang="en-US" sz="1899" u="none" strike="noStrike" spc="-30">
                <a:solidFill>
                  <a:srgbClr val="303030"/>
                </a:solidFill>
                <a:latin typeface="Times New Roman"/>
                <a:ea typeface="Times New Roman"/>
                <a:cs typeface="Times New Roman"/>
                <a:sym typeface="Times New Roman"/>
              </a:rPr>
              <a:t> p</a:t>
            </a:r>
            <a:r>
              <a:rPr lang="en-US" sz="1899" spc="-30">
                <a:solidFill>
                  <a:srgbClr val="303030"/>
                </a:solidFill>
                <a:latin typeface="Times New Roman"/>
                <a:ea typeface="Times New Roman"/>
                <a:cs typeface="Times New Roman"/>
                <a:sym typeface="Times New Roman"/>
              </a:rPr>
              <a:t>ositive </a:t>
            </a:r>
            <a:r>
              <a:rPr lang="en-US" sz="1899" u="none" strike="noStrike" spc="-30">
                <a:solidFill>
                  <a:srgbClr val="303030"/>
                </a:solidFill>
                <a:latin typeface="Times New Roman"/>
                <a:ea typeface="Times New Roman"/>
                <a:cs typeface="Times New Roman"/>
                <a:sym typeface="Times New Roman"/>
              </a:rPr>
              <a:t>c</a:t>
            </a:r>
            <a:r>
              <a:rPr lang="en-US" sz="1899" spc="-30">
                <a:solidFill>
                  <a:srgbClr val="303030"/>
                </a:solidFill>
                <a:latin typeface="Times New Roman"/>
                <a:ea typeface="Times New Roman"/>
                <a:cs typeface="Times New Roman"/>
                <a:sym typeface="Times New Roman"/>
              </a:rPr>
              <a:t>omments.</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Significant</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secondary</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p</a:t>
            </a:r>
            <a:r>
              <a:rPr lang="en-US" sz="1899" spc="-30">
                <a:solidFill>
                  <a:srgbClr val="303030"/>
                </a:solidFill>
                <a:latin typeface="Times New Roman"/>
                <a:ea typeface="Times New Roman"/>
                <a:cs typeface="Times New Roman"/>
                <a:sym typeface="Times New Roman"/>
              </a:rPr>
              <a:t>ea</a:t>
            </a:r>
            <a:r>
              <a:rPr lang="en-US" sz="1899" u="none" strike="noStrike" spc="-30">
                <a:solidFill>
                  <a:srgbClr val="303030"/>
                </a:solidFill>
                <a:latin typeface="Times New Roman"/>
                <a:ea typeface="Times New Roman"/>
                <a:cs typeface="Times New Roman"/>
                <a:sym typeface="Times New Roman"/>
              </a:rPr>
              <a:t>k a</a:t>
            </a:r>
            <a:r>
              <a:rPr lang="en-US" sz="1899" spc="-30">
                <a:solidFill>
                  <a:srgbClr val="303030"/>
                </a:solidFill>
                <a:latin typeface="Times New Roman"/>
                <a:ea typeface="Times New Roman"/>
                <a:cs typeface="Times New Roman"/>
                <a:sym typeface="Times New Roman"/>
              </a:rPr>
              <a:t>t </a:t>
            </a:r>
            <a:r>
              <a:rPr lang="en-US" sz="1899" u="none" strike="noStrike" spc="-30">
                <a:solidFill>
                  <a:srgbClr val="303030"/>
                </a:solidFill>
                <a:latin typeface="Times New Roman"/>
                <a:ea typeface="Times New Roman"/>
                <a:cs typeface="Times New Roman"/>
                <a:sym typeface="Times New Roman"/>
              </a:rPr>
              <a:t>s</a:t>
            </a:r>
            <a:r>
              <a:rPr lang="en-US" sz="1899" spc="-30">
                <a:solidFill>
                  <a:srgbClr val="303030"/>
                </a:solidFill>
                <a:latin typeface="Times New Roman"/>
                <a:ea typeface="Times New Roman"/>
                <a:cs typeface="Times New Roman"/>
                <a:sym typeface="Times New Roman"/>
              </a:rPr>
              <a:t>co</a:t>
            </a:r>
            <a:r>
              <a:rPr lang="en-US" sz="1899" u="none" strike="noStrike" spc="-30">
                <a:solidFill>
                  <a:srgbClr val="303030"/>
                </a:solidFill>
                <a:latin typeface="Times New Roman"/>
                <a:ea typeface="Times New Roman"/>
                <a:cs typeface="Times New Roman"/>
                <a:sym typeface="Times New Roman"/>
              </a:rPr>
              <a:t>re 0.15</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h</a:t>
            </a:r>
            <a:r>
              <a:rPr lang="en-US" sz="1899" spc="-30">
                <a:solidFill>
                  <a:srgbClr val="303030"/>
                </a:solidFill>
                <a:latin typeface="Times New Roman"/>
                <a:ea typeface="Times New Roman"/>
                <a:cs typeface="Times New Roman"/>
                <a:sym typeface="Times New Roman"/>
              </a:rPr>
              <a:t>i</a:t>
            </a:r>
            <a:r>
              <a:rPr lang="en-US" sz="1899" u="none" strike="noStrike" spc="-30">
                <a:solidFill>
                  <a:srgbClr val="303030"/>
                </a:solidFill>
                <a:latin typeface="Times New Roman"/>
                <a:ea typeface="Times New Roman"/>
                <a:cs typeface="Times New Roman"/>
                <a:sym typeface="Times New Roman"/>
              </a:rPr>
              <a:t>ghl</a:t>
            </a:r>
            <a:r>
              <a:rPr lang="en-US" sz="1899" spc="-30">
                <a:solidFill>
                  <a:srgbClr val="303030"/>
                </a:solidFill>
                <a:latin typeface="Times New Roman"/>
                <a:ea typeface="Times New Roman"/>
                <a:cs typeface="Times New Roman"/>
                <a:sym typeface="Times New Roman"/>
              </a:rPr>
              <a:t>i</a:t>
            </a:r>
            <a:r>
              <a:rPr lang="en-US" sz="1899" u="none" strike="noStrike" spc="-30">
                <a:solidFill>
                  <a:srgbClr val="303030"/>
                </a:solidFill>
                <a:latin typeface="Times New Roman"/>
                <a:ea typeface="Times New Roman"/>
                <a:cs typeface="Times New Roman"/>
                <a:sym typeface="Times New Roman"/>
              </a:rPr>
              <a:t>gh</a:t>
            </a:r>
            <a:r>
              <a:rPr lang="en-US" sz="1899" spc="-30">
                <a:solidFill>
                  <a:srgbClr val="303030"/>
                </a:solidFill>
                <a:latin typeface="Times New Roman"/>
                <a:ea typeface="Times New Roman"/>
                <a:cs typeface="Times New Roman"/>
                <a:sym typeface="Times New Roman"/>
              </a:rPr>
              <a:t>ting s</a:t>
            </a:r>
            <a:r>
              <a:rPr lang="en-US" sz="1899" u="none" strike="noStrike" spc="-30">
                <a:solidFill>
                  <a:srgbClr val="303030"/>
                </a:solidFill>
                <a:latin typeface="Times New Roman"/>
                <a:ea typeface="Times New Roman"/>
                <a:cs typeface="Times New Roman"/>
                <a:sym typeface="Times New Roman"/>
              </a:rPr>
              <a:t>trong po</a:t>
            </a:r>
            <a:r>
              <a:rPr lang="en-US" sz="1899" spc="-30">
                <a:solidFill>
                  <a:srgbClr val="303030"/>
                </a:solidFill>
                <a:latin typeface="Times New Roman"/>
                <a:ea typeface="Times New Roman"/>
                <a:cs typeface="Times New Roman"/>
                <a:sym typeface="Times New Roman"/>
              </a:rPr>
              <a:t>s</a:t>
            </a:r>
            <a:r>
              <a:rPr lang="en-US" sz="1899" u="none" strike="noStrike" spc="-30">
                <a:solidFill>
                  <a:srgbClr val="303030"/>
                </a:solidFill>
                <a:latin typeface="Times New Roman"/>
                <a:ea typeface="Times New Roman"/>
                <a:cs typeface="Times New Roman"/>
                <a:sym typeface="Times New Roman"/>
              </a:rPr>
              <a:t>itive</a:t>
            </a:r>
            <a:r>
              <a:rPr lang="en-US" sz="1899" spc="-30">
                <a:solidFill>
                  <a:srgbClr val="303030"/>
                </a:solidFill>
                <a:latin typeface="Times New Roman"/>
                <a:ea typeface="Times New Roman"/>
                <a:cs typeface="Times New Roman"/>
                <a:sym typeface="Times New Roman"/>
              </a:rPr>
              <a:t> re</a:t>
            </a:r>
            <a:r>
              <a:rPr lang="en-US" sz="1899" u="none" strike="noStrike" spc="-30">
                <a:solidFill>
                  <a:srgbClr val="303030"/>
                </a:solidFill>
                <a:latin typeface="Times New Roman"/>
                <a:ea typeface="Times New Roman"/>
                <a:cs typeface="Times New Roman"/>
                <a:sym typeface="Times New Roman"/>
              </a:rPr>
              <a:t>actions.</a:t>
            </a:r>
          </a:p>
          <a:p>
            <a:pPr algn="l">
              <a:lnSpc>
                <a:spcPts val="2659"/>
              </a:lnSpc>
            </a:pPr>
            <a:r>
              <a:rPr lang="en-US" sz="1899" b="1" u="none" strike="noStrike" spc="-30">
                <a:solidFill>
                  <a:srgbClr val="303030"/>
                </a:solidFill>
                <a:latin typeface="Times New Roman Bold"/>
                <a:ea typeface="Times New Roman Bold"/>
                <a:cs typeface="Times New Roman Bold"/>
                <a:sym typeface="Times New Roman Bold"/>
              </a:rPr>
              <a:t>Ne</a:t>
            </a:r>
            <a:r>
              <a:rPr lang="en-US" sz="1899" b="1" spc="-30">
                <a:solidFill>
                  <a:srgbClr val="303030"/>
                </a:solidFill>
                <a:latin typeface="Times New Roman Bold"/>
                <a:ea typeface="Times New Roman Bold"/>
                <a:cs typeface="Times New Roman Bold"/>
                <a:sym typeface="Times New Roman Bold"/>
              </a:rPr>
              <a:t>u</a:t>
            </a:r>
            <a:r>
              <a:rPr lang="en-US" sz="1899" b="1" u="none" strike="noStrike" spc="-30">
                <a:solidFill>
                  <a:srgbClr val="303030"/>
                </a:solidFill>
                <a:latin typeface="Times New Roman Bold"/>
                <a:ea typeface="Times New Roman Bold"/>
                <a:cs typeface="Times New Roman Bold"/>
                <a:sym typeface="Times New Roman Bold"/>
              </a:rPr>
              <a:t>tral</a:t>
            </a:r>
            <a:r>
              <a:rPr lang="en-US" sz="1899" u="none" strike="noStrike" spc="-30">
                <a:solidFill>
                  <a:srgbClr val="303030"/>
                </a:solidFill>
                <a:latin typeface="Times New Roman"/>
                <a:ea typeface="Times New Roman"/>
                <a:cs typeface="Times New Roman"/>
                <a:sym typeface="Times New Roman"/>
              </a:rPr>
              <a:t> Sentim</a:t>
            </a:r>
            <a:r>
              <a:rPr lang="en-US" sz="1899" spc="-30">
                <a:solidFill>
                  <a:srgbClr val="303030"/>
                </a:solidFill>
                <a:latin typeface="Times New Roman"/>
                <a:ea typeface="Times New Roman"/>
                <a:cs typeface="Times New Roman"/>
                <a:sym typeface="Times New Roman"/>
              </a:rPr>
              <a:t>ent </a:t>
            </a:r>
            <a:r>
              <a:rPr lang="en-US" sz="1899" u="none" strike="noStrike" spc="-30">
                <a:solidFill>
                  <a:srgbClr val="303030"/>
                </a:solidFill>
                <a:latin typeface="Times New Roman"/>
                <a:ea typeface="Times New Roman"/>
                <a:cs typeface="Times New Roman"/>
                <a:sym typeface="Times New Roman"/>
              </a:rPr>
              <a:t>P</a:t>
            </a:r>
            <a:r>
              <a:rPr lang="en-US" sz="1899" spc="-30">
                <a:solidFill>
                  <a:srgbClr val="303030"/>
                </a:solidFill>
                <a:latin typeface="Times New Roman"/>
                <a:ea typeface="Times New Roman"/>
                <a:cs typeface="Times New Roman"/>
                <a:sym typeface="Times New Roman"/>
              </a:rPr>
              <a:t>e</a:t>
            </a:r>
            <a:r>
              <a:rPr lang="en-US" sz="1899" u="none" strike="noStrike" spc="-30">
                <a:solidFill>
                  <a:srgbClr val="303030"/>
                </a:solidFill>
                <a:latin typeface="Times New Roman"/>
                <a:ea typeface="Times New Roman"/>
                <a:cs typeface="Times New Roman"/>
                <a:sym typeface="Times New Roman"/>
              </a:rPr>
              <a:t>ak:</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Largest peak at score 1.0, re</a:t>
            </a:r>
            <a:r>
              <a:rPr lang="en-US" sz="1899" spc="-30">
                <a:solidFill>
                  <a:srgbClr val="303030"/>
                </a:solidFill>
                <a:latin typeface="Times New Roman"/>
                <a:ea typeface="Times New Roman"/>
                <a:cs typeface="Times New Roman"/>
                <a:sym typeface="Times New Roman"/>
              </a:rPr>
              <a:t>pres</a:t>
            </a:r>
            <a:r>
              <a:rPr lang="en-US" sz="1899" u="none" strike="noStrike" spc="-30">
                <a:solidFill>
                  <a:srgbClr val="303030"/>
                </a:solidFill>
                <a:latin typeface="Times New Roman"/>
                <a:ea typeface="Times New Roman"/>
                <a:cs typeface="Times New Roman"/>
                <a:sym typeface="Times New Roman"/>
              </a:rPr>
              <a:t>enting a </a:t>
            </a:r>
            <a:r>
              <a:rPr lang="en-US" sz="1899" spc="-30">
                <a:solidFill>
                  <a:srgbClr val="303030"/>
                </a:solidFill>
                <a:latin typeface="Times New Roman"/>
                <a:ea typeface="Times New Roman"/>
                <a:cs typeface="Times New Roman"/>
                <a:sym typeface="Times New Roman"/>
              </a:rPr>
              <a:t>s</a:t>
            </a:r>
            <a:r>
              <a:rPr lang="en-US" sz="1899" u="none" strike="noStrike" spc="-30">
                <a:solidFill>
                  <a:srgbClr val="303030"/>
                </a:solidFill>
                <a:latin typeface="Times New Roman"/>
                <a:ea typeface="Times New Roman"/>
                <a:cs typeface="Times New Roman"/>
                <a:sym typeface="Times New Roman"/>
              </a:rPr>
              <a:t>ubstantial port</a:t>
            </a:r>
            <a:r>
              <a:rPr lang="en-US" sz="1899" spc="-30">
                <a:solidFill>
                  <a:srgbClr val="303030"/>
                </a:solidFill>
                <a:latin typeface="Times New Roman"/>
                <a:ea typeface="Times New Roman"/>
                <a:cs typeface="Times New Roman"/>
                <a:sym typeface="Times New Roman"/>
              </a:rPr>
              <a:t>ion of </a:t>
            </a:r>
            <a:r>
              <a:rPr lang="en-US" sz="1899" u="none" strike="noStrike" spc="-30">
                <a:solidFill>
                  <a:srgbClr val="303030"/>
                </a:solidFill>
                <a:latin typeface="Times New Roman"/>
                <a:ea typeface="Times New Roman"/>
                <a:cs typeface="Times New Roman"/>
                <a:sym typeface="Times New Roman"/>
              </a:rPr>
              <a:t>com</a:t>
            </a:r>
            <a:r>
              <a:rPr lang="en-US" sz="1899" spc="-30">
                <a:solidFill>
                  <a:srgbClr val="303030"/>
                </a:solidFill>
                <a:latin typeface="Times New Roman"/>
                <a:ea typeface="Times New Roman"/>
                <a:cs typeface="Times New Roman"/>
                <a:sym typeface="Times New Roman"/>
              </a:rPr>
              <a:t>p</a:t>
            </a:r>
            <a:r>
              <a:rPr lang="en-US" sz="1899" u="none" strike="noStrike" spc="-30">
                <a:solidFill>
                  <a:srgbClr val="303030"/>
                </a:solidFill>
                <a:latin typeface="Times New Roman"/>
                <a:ea typeface="Times New Roman"/>
                <a:cs typeface="Times New Roman"/>
                <a:sym typeface="Times New Roman"/>
              </a:rPr>
              <a:t>le</a:t>
            </a:r>
            <a:r>
              <a:rPr lang="en-US" sz="1899" spc="-30">
                <a:solidFill>
                  <a:srgbClr val="303030"/>
                </a:solidFill>
                <a:latin typeface="Times New Roman"/>
                <a:ea typeface="Times New Roman"/>
                <a:cs typeface="Times New Roman"/>
                <a:sym typeface="Times New Roman"/>
              </a:rPr>
              <a:t>t</a:t>
            </a:r>
            <a:r>
              <a:rPr lang="en-US" sz="1899" u="none" strike="noStrike" spc="-30">
                <a:solidFill>
                  <a:srgbClr val="303030"/>
                </a:solidFill>
                <a:latin typeface="Times New Roman"/>
                <a:ea typeface="Times New Roman"/>
                <a:cs typeface="Times New Roman"/>
                <a:sym typeface="Times New Roman"/>
              </a:rPr>
              <a:t>el</a:t>
            </a:r>
            <a:r>
              <a:rPr lang="en-US" sz="1899" spc="-30">
                <a:solidFill>
                  <a:srgbClr val="303030"/>
                </a:solidFill>
                <a:latin typeface="Times New Roman"/>
                <a:ea typeface="Times New Roman"/>
                <a:cs typeface="Times New Roman"/>
                <a:sym typeface="Times New Roman"/>
              </a:rPr>
              <a:t>y n</a:t>
            </a:r>
            <a:r>
              <a:rPr lang="en-US" sz="1899" u="none" strike="noStrike" spc="-30">
                <a:solidFill>
                  <a:srgbClr val="303030"/>
                </a:solidFill>
                <a:latin typeface="Times New Roman"/>
                <a:ea typeface="Times New Roman"/>
                <a:cs typeface="Times New Roman"/>
                <a:sym typeface="Times New Roman"/>
              </a:rPr>
              <a:t>eu</a:t>
            </a:r>
            <a:r>
              <a:rPr lang="en-US" sz="1899" spc="-30">
                <a:solidFill>
                  <a:srgbClr val="303030"/>
                </a:solidFill>
                <a:latin typeface="Times New Roman"/>
                <a:ea typeface="Times New Roman"/>
                <a:cs typeface="Times New Roman"/>
                <a:sym typeface="Times New Roman"/>
              </a:rPr>
              <a:t>t</a:t>
            </a:r>
            <a:r>
              <a:rPr lang="en-US" sz="1899" u="none" strike="noStrike" spc="-30">
                <a:solidFill>
                  <a:srgbClr val="303030"/>
                </a:solidFill>
                <a:latin typeface="Times New Roman"/>
                <a:ea typeface="Times New Roman"/>
                <a:cs typeface="Times New Roman"/>
                <a:sym typeface="Times New Roman"/>
              </a:rPr>
              <a:t>ral</a:t>
            </a:r>
            <a:r>
              <a:rPr lang="en-US" sz="1899" spc="-30">
                <a:solidFill>
                  <a:srgbClr val="303030"/>
                </a:solidFill>
                <a:latin typeface="Times New Roman"/>
                <a:ea typeface="Times New Roman"/>
                <a:cs typeface="Times New Roman"/>
                <a:sym typeface="Times New Roman"/>
              </a:rPr>
              <a:t> co</a:t>
            </a:r>
            <a:r>
              <a:rPr lang="en-US" sz="1899" u="none" strike="noStrike" spc="-30">
                <a:solidFill>
                  <a:srgbClr val="303030"/>
                </a:solidFill>
                <a:latin typeface="Times New Roman"/>
                <a:ea typeface="Times New Roman"/>
                <a:cs typeface="Times New Roman"/>
                <a:sym typeface="Times New Roman"/>
              </a:rPr>
              <a:t>mme</a:t>
            </a:r>
            <a:r>
              <a:rPr lang="en-US" sz="1899" spc="-30">
                <a:solidFill>
                  <a:srgbClr val="303030"/>
                </a:solidFill>
                <a:latin typeface="Times New Roman"/>
                <a:ea typeface="Times New Roman"/>
                <a:cs typeface="Times New Roman"/>
                <a:sym typeface="Times New Roman"/>
              </a:rPr>
              <a:t>n</a:t>
            </a:r>
            <a:r>
              <a:rPr lang="en-US" sz="1899" u="none" strike="noStrike" spc="-30">
                <a:solidFill>
                  <a:srgbClr val="303030"/>
                </a:solidFill>
                <a:latin typeface="Times New Roman"/>
                <a:ea typeface="Times New Roman"/>
                <a:cs typeface="Times New Roman"/>
                <a:sym typeface="Times New Roman"/>
              </a:rPr>
              <a:t>t</a:t>
            </a:r>
            <a:r>
              <a:rPr lang="en-US" sz="1899" spc="-30">
                <a:solidFill>
                  <a:srgbClr val="303030"/>
                </a:solidFill>
                <a:latin typeface="Times New Roman"/>
                <a:ea typeface="Times New Roman"/>
                <a:cs typeface="Times New Roman"/>
                <a:sym typeface="Times New Roman"/>
              </a:rPr>
              <a:t>s.</a:t>
            </a:r>
          </a:p>
        </p:txBody>
      </p:sp>
      <p:sp>
        <p:nvSpPr>
          <p:cNvPr id="9" name="TextBox 9"/>
          <p:cNvSpPr txBox="1"/>
          <p:nvPr/>
        </p:nvSpPr>
        <p:spPr>
          <a:xfrm>
            <a:off x="11131450" y="7296150"/>
            <a:ext cx="5788482" cy="2361565"/>
          </a:xfrm>
          <a:prstGeom prst="rect">
            <a:avLst/>
          </a:prstGeom>
        </p:spPr>
        <p:txBody>
          <a:bodyPr lIns="0" tIns="0" rIns="0" bIns="0" rtlCol="0" anchor="t">
            <a:spAutoFit/>
          </a:bodyPr>
          <a:lstStyle/>
          <a:p>
            <a:pPr algn="l">
              <a:lnSpc>
                <a:spcPts val="2659"/>
              </a:lnSpc>
            </a:pPr>
            <a:r>
              <a:rPr lang="en-US" sz="1899" b="1" spc="-30">
                <a:solidFill>
                  <a:srgbClr val="303030"/>
                </a:solidFill>
                <a:latin typeface="Times New Roman Bold"/>
                <a:ea typeface="Times New Roman Bold"/>
                <a:cs typeface="Times New Roman Bold"/>
                <a:sym typeface="Times New Roman Bold"/>
              </a:rPr>
              <a:t>Compound </a:t>
            </a:r>
            <a:r>
              <a:rPr lang="en-US" sz="1899" b="1" u="none" strike="noStrike" spc="-30">
                <a:solidFill>
                  <a:srgbClr val="303030"/>
                </a:solidFill>
                <a:latin typeface="Times New Roman Bold"/>
                <a:ea typeface="Times New Roman Bold"/>
                <a:cs typeface="Times New Roman Bold"/>
                <a:sym typeface="Times New Roman Bold"/>
              </a:rPr>
              <a:t>Score Tr</a:t>
            </a:r>
            <a:r>
              <a:rPr lang="en-US" sz="1899" b="1" spc="-30">
                <a:solidFill>
                  <a:srgbClr val="303030"/>
                </a:solidFill>
                <a:latin typeface="Times New Roman Bold"/>
                <a:ea typeface="Times New Roman Bold"/>
                <a:cs typeface="Times New Roman Bold"/>
                <a:sym typeface="Times New Roman Bold"/>
              </a:rPr>
              <a:t>end</a:t>
            </a:r>
            <a:r>
              <a:rPr lang="en-US" sz="1899" b="1" u="none" strike="noStrike" spc="-30">
                <a:solidFill>
                  <a:srgbClr val="303030"/>
                </a:solidFill>
                <a:latin typeface="Times New Roman Bold"/>
                <a:ea typeface="Times New Roman Bold"/>
                <a:cs typeface="Times New Roman Bold"/>
                <a:sym typeface="Times New Roman Bold"/>
              </a:rPr>
              <a:t>s:</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Sharp</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peak</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n</a:t>
            </a:r>
            <a:r>
              <a:rPr lang="en-US" sz="1899" spc="-30">
                <a:solidFill>
                  <a:srgbClr val="303030"/>
                </a:solidFill>
                <a:latin typeface="Times New Roman"/>
                <a:ea typeface="Times New Roman"/>
                <a:cs typeface="Times New Roman"/>
                <a:sym typeface="Times New Roman"/>
              </a:rPr>
              <a:t>e</a:t>
            </a:r>
            <a:r>
              <a:rPr lang="en-US" sz="1899" u="none" strike="noStrike" spc="-30">
                <a:solidFill>
                  <a:srgbClr val="303030"/>
                </a:solidFill>
                <a:latin typeface="Times New Roman"/>
                <a:ea typeface="Times New Roman"/>
                <a:cs typeface="Times New Roman"/>
                <a:sym typeface="Times New Roman"/>
              </a:rPr>
              <a:t>a</a:t>
            </a:r>
            <a:r>
              <a:rPr lang="en-US" sz="1899" spc="-30">
                <a:solidFill>
                  <a:srgbClr val="303030"/>
                </a:solidFill>
                <a:latin typeface="Times New Roman"/>
                <a:ea typeface="Times New Roman"/>
                <a:cs typeface="Times New Roman"/>
                <a:sym typeface="Times New Roman"/>
              </a:rPr>
              <a:t>r</a:t>
            </a:r>
            <a:r>
              <a:rPr lang="en-US" sz="1899" u="none" strike="noStrike" spc="-30">
                <a:solidFill>
                  <a:srgbClr val="303030"/>
                </a:solidFill>
                <a:latin typeface="Times New Roman"/>
                <a:ea typeface="Times New Roman"/>
                <a:cs typeface="Times New Roman"/>
                <a:sym typeface="Times New Roman"/>
              </a:rPr>
              <a:t> -1, represent</a:t>
            </a:r>
            <a:r>
              <a:rPr lang="en-US" sz="1899" spc="-30">
                <a:solidFill>
                  <a:srgbClr val="303030"/>
                </a:solidFill>
                <a:latin typeface="Times New Roman"/>
                <a:ea typeface="Times New Roman"/>
                <a:cs typeface="Times New Roman"/>
                <a:sym typeface="Times New Roman"/>
              </a:rPr>
              <a:t>i</a:t>
            </a:r>
            <a:r>
              <a:rPr lang="en-US" sz="1899" u="none" strike="noStrike" spc="-30">
                <a:solidFill>
                  <a:srgbClr val="303030"/>
                </a:solidFill>
                <a:latin typeface="Times New Roman"/>
                <a:ea typeface="Times New Roman"/>
                <a:cs typeface="Times New Roman"/>
                <a:sym typeface="Times New Roman"/>
              </a:rPr>
              <a:t>n</a:t>
            </a:r>
            <a:r>
              <a:rPr lang="en-US" sz="1899" spc="-30">
                <a:solidFill>
                  <a:srgbClr val="303030"/>
                </a:solidFill>
                <a:latin typeface="Times New Roman"/>
                <a:ea typeface="Times New Roman"/>
                <a:cs typeface="Times New Roman"/>
                <a:sym typeface="Times New Roman"/>
              </a:rPr>
              <a:t>g </a:t>
            </a:r>
            <a:r>
              <a:rPr lang="en-US" sz="1899" u="none" strike="noStrike" spc="-30">
                <a:solidFill>
                  <a:srgbClr val="303030"/>
                </a:solidFill>
                <a:latin typeface="Times New Roman"/>
                <a:ea typeface="Times New Roman"/>
                <a:cs typeface="Times New Roman"/>
                <a:sym typeface="Times New Roman"/>
              </a:rPr>
              <a:t>ex</a:t>
            </a:r>
            <a:r>
              <a:rPr lang="en-US" sz="1899" spc="-30">
                <a:solidFill>
                  <a:srgbClr val="303030"/>
                </a:solidFill>
                <a:latin typeface="Times New Roman"/>
                <a:ea typeface="Times New Roman"/>
                <a:cs typeface="Times New Roman"/>
                <a:sym typeface="Times New Roman"/>
              </a:rPr>
              <a:t>t</a:t>
            </a:r>
            <a:r>
              <a:rPr lang="en-US" sz="1899" u="none" strike="noStrike" spc="-30">
                <a:solidFill>
                  <a:srgbClr val="303030"/>
                </a:solidFill>
                <a:latin typeface="Times New Roman"/>
                <a:ea typeface="Times New Roman"/>
                <a:cs typeface="Times New Roman"/>
                <a:sym typeface="Times New Roman"/>
              </a:rPr>
              <a:t>remely </a:t>
            </a:r>
            <a:r>
              <a:rPr lang="en-US" sz="1899" spc="-30">
                <a:solidFill>
                  <a:srgbClr val="303030"/>
                </a:solidFill>
                <a:latin typeface="Times New Roman"/>
                <a:ea typeface="Times New Roman"/>
                <a:cs typeface="Times New Roman"/>
                <a:sym typeface="Times New Roman"/>
              </a:rPr>
              <a:t>n</a:t>
            </a:r>
            <a:r>
              <a:rPr lang="en-US" sz="1899" u="none" strike="noStrike" spc="-30">
                <a:solidFill>
                  <a:srgbClr val="303030"/>
                </a:solidFill>
                <a:latin typeface="Times New Roman"/>
                <a:ea typeface="Times New Roman"/>
                <a:cs typeface="Times New Roman"/>
                <a:sym typeface="Times New Roman"/>
              </a:rPr>
              <a:t>ega</a:t>
            </a:r>
            <a:r>
              <a:rPr lang="en-US" sz="1899" spc="-30">
                <a:solidFill>
                  <a:srgbClr val="303030"/>
                </a:solidFill>
                <a:latin typeface="Times New Roman"/>
                <a:ea typeface="Times New Roman"/>
                <a:cs typeface="Times New Roman"/>
                <a:sym typeface="Times New Roman"/>
              </a:rPr>
              <a:t>t</a:t>
            </a:r>
            <a:r>
              <a:rPr lang="en-US" sz="1899" u="none" strike="noStrike" spc="-30">
                <a:solidFill>
                  <a:srgbClr val="303030"/>
                </a:solidFill>
                <a:latin typeface="Times New Roman"/>
                <a:ea typeface="Times New Roman"/>
                <a:cs typeface="Times New Roman"/>
                <a:sym typeface="Times New Roman"/>
              </a:rPr>
              <a:t>ive</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c</a:t>
            </a:r>
            <a:r>
              <a:rPr lang="en-US" sz="1899" spc="-30">
                <a:solidFill>
                  <a:srgbClr val="303030"/>
                </a:solidFill>
                <a:latin typeface="Times New Roman"/>
                <a:ea typeface="Times New Roman"/>
                <a:cs typeface="Times New Roman"/>
                <a:sym typeface="Times New Roman"/>
              </a:rPr>
              <a:t>omm</a:t>
            </a:r>
            <a:r>
              <a:rPr lang="en-US" sz="1899" u="none" strike="noStrike" spc="-30">
                <a:solidFill>
                  <a:srgbClr val="303030"/>
                </a:solidFill>
                <a:latin typeface="Times New Roman"/>
                <a:ea typeface="Times New Roman"/>
                <a:cs typeface="Times New Roman"/>
                <a:sym typeface="Times New Roman"/>
              </a:rPr>
              <a:t>ents.</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P</a:t>
            </a:r>
            <a:r>
              <a:rPr lang="en-US" sz="1899" spc="-30">
                <a:solidFill>
                  <a:srgbClr val="303030"/>
                </a:solidFill>
                <a:latin typeface="Times New Roman"/>
                <a:ea typeface="Times New Roman"/>
                <a:cs typeface="Times New Roman"/>
                <a:sym typeface="Times New Roman"/>
              </a:rPr>
              <a:t>e</a:t>
            </a:r>
            <a:r>
              <a:rPr lang="en-US" sz="1899" u="none" strike="noStrike" spc="-30">
                <a:solidFill>
                  <a:srgbClr val="303030"/>
                </a:solidFill>
                <a:latin typeface="Times New Roman"/>
                <a:ea typeface="Times New Roman"/>
                <a:cs typeface="Times New Roman"/>
                <a:sym typeface="Times New Roman"/>
              </a:rPr>
              <a:t>ak nea</a:t>
            </a:r>
            <a:r>
              <a:rPr lang="en-US" sz="1899" spc="-30">
                <a:solidFill>
                  <a:srgbClr val="303030"/>
                </a:solidFill>
                <a:latin typeface="Times New Roman"/>
                <a:ea typeface="Times New Roman"/>
                <a:cs typeface="Times New Roman"/>
                <a:sym typeface="Times New Roman"/>
              </a:rPr>
              <a:t>r</a:t>
            </a:r>
            <a:r>
              <a:rPr lang="en-US" sz="1899" u="none" strike="noStrike" spc="-30">
                <a:solidFill>
                  <a:srgbClr val="303030"/>
                </a:solidFill>
                <a:latin typeface="Times New Roman"/>
                <a:ea typeface="Times New Roman"/>
                <a:cs typeface="Times New Roman"/>
                <a:sym typeface="Times New Roman"/>
              </a:rPr>
              <a:t> +1, illu</a:t>
            </a:r>
            <a:r>
              <a:rPr lang="en-US" sz="1899" spc="-30">
                <a:solidFill>
                  <a:srgbClr val="303030"/>
                </a:solidFill>
                <a:latin typeface="Times New Roman"/>
                <a:ea typeface="Times New Roman"/>
                <a:cs typeface="Times New Roman"/>
                <a:sym typeface="Times New Roman"/>
              </a:rPr>
              <a:t>strat</a:t>
            </a:r>
            <a:r>
              <a:rPr lang="en-US" sz="1899" u="none" strike="noStrike" spc="-30">
                <a:solidFill>
                  <a:srgbClr val="303030"/>
                </a:solidFill>
                <a:latin typeface="Times New Roman"/>
                <a:ea typeface="Times New Roman"/>
                <a:cs typeface="Times New Roman"/>
                <a:sym typeface="Times New Roman"/>
              </a:rPr>
              <a:t>ing</a:t>
            </a:r>
            <a:r>
              <a:rPr lang="en-US" sz="1899" spc="-30">
                <a:solidFill>
                  <a:srgbClr val="303030"/>
                </a:solidFill>
                <a:latin typeface="Times New Roman"/>
                <a:ea typeface="Times New Roman"/>
                <a:cs typeface="Times New Roman"/>
                <a:sym typeface="Times New Roman"/>
              </a:rPr>
              <a:t> ext</a:t>
            </a:r>
            <a:r>
              <a:rPr lang="en-US" sz="1899" u="none" strike="noStrike" spc="-30">
                <a:solidFill>
                  <a:srgbClr val="303030"/>
                </a:solidFill>
                <a:latin typeface="Times New Roman"/>
                <a:ea typeface="Times New Roman"/>
                <a:cs typeface="Times New Roman"/>
                <a:sym typeface="Times New Roman"/>
              </a:rPr>
              <a:t>remel</a:t>
            </a:r>
            <a:r>
              <a:rPr lang="en-US" sz="1899" spc="-30">
                <a:solidFill>
                  <a:srgbClr val="303030"/>
                </a:solidFill>
                <a:latin typeface="Times New Roman"/>
                <a:ea typeface="Times New Roman"/>
                <a:cs typeface="Times New Roman"/>
                <a:sym typeface="Times New Roman"/>
              </a:rPr>
              <a:t>y</a:t>
            </a:r>
            <a:r>
              <a:rPr lang="en-US" sz="1899" u="none" strike="noStrike" spc="-30">
                <a:solidFill>
                  <a:srgbClr val="303030"/>
                </a:solidFill>
                <a:latin typeface="Times New Roman"/>
                <a:ea typeface="Times New Roman"/>
                <a:cs typeface="Times New Roman"/>
                <a:sym typeface="Times New Roman"/>
              </a:rPr>
              <a:t> p</a:t>
            </a:r>
            <a:r>
              <a:rPr lang="en-US" sz="1899" spc="-30">
                <a:solidFill>
                  <a:srgbClr val="303030"/>
                </a:solidFill>
                <a:latin typeface="Times New Roman"/>
                <a:ea typeface="Times New Roman"/>
                <a:cs typeface="Times New Roman"/>
                <a:sym typeface="Times New Roman"/>
              </a:rPr>
              <a:t>ositive </a:t>
            </a:r>
            <a:r>
              <a:rPr lang="en-US" sz="1899" u="none" strike="noStrike" spc="-30">
                <a:solidFill>
                  <a:srgbClr val="303030"/>
                </a:solidFill>
                <a:latin typeface="Times New Roman"/>
                <a:ea typeface="Times New Roman"/>
                <a:cs typeface="Times New Roman"/>
                <a:sym typeface="Times New Roman"/>
              </a:rPr>
              <a:t>c</a:t>
            </a:r>
            <a:r>
              <a:rPr lang="en-US" sz="1899" spc="-30">
                <a:solidFill>
                  <a:srgbClr val="303030"/>
                </a:solidFill>
                <a:latin typeface="Times New Roman"/>
                <a:ea typeface="Times New Roman"/>
                <a:cs typeface="Times New Roman"/>
                <a:sym typeface="Times New Roman"/>
              </a:rPr>
              <a:t>omments.</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Central</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p</a:t>
            </a:r>
            <a:r>
              <a:rPr lang="en-US" sz="1899" spc="-30">
                <a:solidFill>
                  <a:srgbClr val="303030"/>
                </a:solidFill>
                <a:latin typeface="Times New Roman"/>
                <a:ea typeface="Times New Roman"/>
                <a:cs typeface="Times New Roman"/>
                <a:sym typeface="Times New Roman"/>
              </a:rPr>
              <a:t>ea</a:t>
            </a:r>
            <a:r>
              <a:rPr lang="en-US" sz="1899" u="none" strike="noStrike" spc="-30">
                <a:solidFill>
                  <a:srgbClr val="303030"/>
                </a:solidFill>
                <a:latin typeface="Times New Roman"/>
                <a:ea typeface="Times New Roman"/>
                <a:cs typeface="Times New Roman"/>
                <a:sym typeface="Times New Roman"/>
              </a:rPr>
              <a:t>k near 0</a:t>
            </a:r>
            <a:r>
              <a:rPr lang="en-US" sz="1899" spc="-30">
                <a:solidFill>
                  <a:srgbClr val="303030"/>
                </a:solidFill>
                <a:latin typeface="Times New Roman"/>
                <a:ea typeface="Times New Roman"/>
                <a:cs typeface="Times New Roman"/>
                <a:sym typeface="Times New Roman"/>
              </a:rPr>
              <a:t>, i</a:t>
            </a:r>
            <a:r>
              <a:rPr lang="en-US" sz="1899" u="none" strike="noStrike" spc="-30">
                <a:solidFill>
                  <a:srgbClr val="303030"/>
                </a:solidFill>
                <a:latin typeface="Times New Roman"/>
                <a:ea typeface="Times New Roman"/>
                <a:cs typeface="Times New Roman"/>
                <a:sym typeface="Times New Roman"/>
              </a:rPr>
              <a:t>ndicati</a:t>
            </a:r>
            <a:r>
              <a:rPr lang="en-US" sz="1899" spc="-30">
                <a:solidFill>
                  <a:srgbClr val="303030"/>
                </a:solidFill>
                <a:latin typeface="Times New Roman"/>
                <a:ea typeface="Times New Roman"/>
                <a:cs typeface="Times New Roman"/>
                <a:sym typeface="Times New Roman"/>
              </a:rPr>
              <a:t>n</a:t>
            </a:r>
            <a:r>
              <a:rPr lang="en-US" sz="1899" u="none" strike="noStrike" spc="-30">
                <a:solidFill>
                  <a:srgbClr val="303030"/>
                </a:solidFill>
                <a:latin typeface="Times New Roman"/>
                <a:ea typeface="Times New Roman"/>
                <a:cs typeface="Times New Roman"/>
                <a:sym typeface="Times New Roman"/>
              </a:rPr>
              <a:t>g a balanced emotional express</a:t>
            </a:r>
            <a:r>
              <a:rPr lang="en-US" sz="1899" spc="-30">
                <a:solidFill>
                  <a:srgbClr val="303030"/>
                </a:solidFill>
                <a:latin typeface="Times New Roman"/>
                <a:ea typeface="Times New Roman"/>
                <a:cs typeface="Times New Roman"/>
                <a:sym typeface="Times New Roman"/>
              </a:rPr>
              <a:t>ion in </a:t>
            </a:r>
            <a:r>
              <a:rPr lang="en-US" sz="1899" u="none" strike="noStrike" spc="-30">
                <a:solidFill>
                  <a:srgbClr val="303030"/>
                </a:solidFill>
                <a:latin typeface="Times New Roman"/>
                <a:ea typeface="Times New Roman"/>
                <a:cs typeface="Times New Roman"/>
                <a:sym typeface="Times New Roman"/>
              </a:rPr>
              <a:t>man</a:t>
            </a:r>
            <a:r>
              <a:rPr lang="en-US" sz="1899" spc="-30">
                <a:solidFill>
                  <a:srgbClr val="303030"/>
                </a:solidFill>
                <a:latin typeface="Times New Roman"/>
                <a:ea typeface="Times New Roman"/>
                <a:cs typeface="Times New Roman"/>
                <a:sym typeface="Times New Roman"/>
              </a:rPr>
              <a:t>y co</a:t>
            </a:r>
            <a:r>
              <a:rPr lang="en-US" sz="1899" u="none" strike="noStrike" spc="-30">
                <a:solidFill>
                  <a:srgbClr val="303030"/>
                </a:solidFill>
                <a:latin typeface="Times New Roman"/>
                <a:ea typeface="Times New Roman"/>
                <a:cs typeface="Times New Roman"/>
                <a:sym typeface="Times New Roman"/>
              </a:rPr>
              <a:t>mme</a:t>
            </a:r>
            <a:r>
              <a:rPr lang="en-US" sz="1899" spc="-30">
                <a:solidFill>
                  <a:srgbClr val="303030"/>
                </a:solidFill>
                <a:latin typeface="Times New Roman"/>
                <a:ea typeface="Times New Roman"/>
                <a:cs typeface="Times New Roman"/>
                <a:sym typeface="Times New Roman"/>
              </a:rPr>
              <a:t>n</a:t>
            </a:r>
            <a:r>
              <a:rPr lang="en-US" sz="1899" u="none" strike="noStrike" spc="-30">
                <a:solidFill>
                  <a:srgbClr val="303030"/>
                </a:solidFill>
                <a:latin typeface="Times New Roman"/>
                <a:ea typeface="Times New Roman"/>
                <a:cs typeface="Times New Roman"/>
                <a:sym typeface="Times New Roman"/>
              </a:rPr>
              <a:t>t</a:t>
            </a:r>
            <a:r>
              <a:rPr lang="en-US" sz="1899" spc="-30">
                <a:solidFill>
                  <a:srgbClr val="303030"/>
                </a:solidFill>
                <a:latin typeface="Times New Roman"/>
                <a:ea typeface="Times New Roman"/>
                <a:cs typeface="Times New Roman"/>
                <a:sym typeface="Times New Roman"/>
              </a:rPr>
              <a:t>s.</a:t>
            </a:r>
          </a:p>
        </p:txBody>
      </p:sp>
      <p:sp>
        <p:nvSpPr>
          <p:cNvPr id="10" name="TextBox 10"/>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1" name="TextBox 11"/>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
        <p:nvSpPr>
          <p:cNvPr id="12" name="TextBox 12"/>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20</a:t>
            </a:r>
          </a:p>
        </p:txBody>
      </p:sp>
      <p:sp>
        <p:nvSpPr>
          <p:cNvPr id="13" name="TextBox 13"/>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Freeform 7"/>
          <p:cNvSpPr/>
          <p:nvPr/>
        </p:nvSpPr>
        <p:spPr>
          <a:xfrm>
            <a:off x="2544129" y="1499239"/>
            <a:ext cx="6334119" cy="4235942"/>
          </a:xfrm>
          <a:custGeom>
            <a:avLst/>
            <a:gdLst/>
            <a:ahLst/>
            <a:cxnLst/>
            <a:rect l="l" t="t" r="r" b="b"/>
            <a:pathLst>
              <a:path w="6334119" h="4235942">
                <a:moveTo>
                  <a:pt x="0" y="0"/>
                </a:moveTo>
                <a:lnTo>
                  <a:pt x="6334119" y="0"/>
                </a:lnTo>
                <a:lnTo>
                  <a:pt x="6334119" y="4235942"/>
                </a:lnTo>
                <a:lnTo>
                  <a:pt x="0" y="4235942"/>
                </a:lnTo>
                <a:lnTo>
                  <a:pt x="0" y="0"/>
                </a:lnTo>
                <a:close/>
              </a:path>
            </a:pathLst>
          </a:custGeom>
          <a:blipFill>
            <a:blip r:embed="rId2"/>
            <a:stretch>
              <a:fillRect/>
            </a:stretch>
          </a:blipFill>
        </p:spPr>
        <p:txBody>
          <a:bodyPr/>
          <a:lstStyle/>
          <a:p>
            <a:endParaRPr lang="zh-SG" altLang="en-US"/>
          </a:p>
        </p:txBody>
      </p:sp>
      <p:sp>
        <p:nvSpPr>
          <p:cNvPr id="8" name="Freeform 8"/>
          <p:cNvSpPr/>
          <p:nvPr/>
        </p:nvSpPr>
        <p:spPr>
          <a:xfrm>
            <a:off x="9043579" y="4991726"/>
            <a:ext cx="6289982" cy="4206425"/>
          </a:xfrm>
          <a:custGeom>
            <a:avLst/>
            <a:gdLst/>
            <a:ahLst/>
            <a:cxnLst/>
            <a:rect l="l" t="t" r="r" b="b"/>
            <a:pathLst>
              <a:path w="6289982" h="4206425">
                <a:moveTo>
                  <a:pt x="0" y="0"/>
                </a:moveTo>
                <a:lnTo>
                  <a:pt x="6289982" y="0"/>
                </a:lnTo>
                <a:lnTo>
                  <a:pt x="6289982" y="4206425"/>
                </a:lnTo>
                <a:lnTo>
                  <a:pt x="0" y="4206425"/>
                </a:lnTo>
                <a:lnTo>
                  <a:pt x="0" y="0"/>
                </a:lnTo>
                <a:close/>
              </a:path>
            </a:pathLst>
          </a:custGeom>
          <a:blipFill>
            <a:blip r:embed="rId3"/>
            <a:stretch>
              <a:fillRect/>
            </a:stretch>
          </a:blipFill>
        </p:spPr>
        <p:txBody>
          <a:bodyPr/>
          <a:lstStyle/>
          <a:p>
            <a:endParaRPr lang="zh-SG" altLang="en-US"/>
          </a:p>
        </p:txBody>
      </p:sp>
      <p:sp>
        <p:nvSpPr>
          <p:cNvPr id="9" name="TextBox 9"/>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21</a:t>
            </a:r>
          </a:p>
        </p:txBody>
      </p:sp>
      <p:sp>
        <p:nvSpPr>
          <p:cNvPr id="10" name="TextBox 10"/>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1" name="TextBox 11"/>
          <p:cNvSpPr txBox="1"/>
          <p:nvPr/>
        </p:nvSpPr>
        <p:spPr>
          <a:xfrm>
            <a:off x="1028700" y="2434418"/>
            <a:ext cx="1124919" cy="880745"/>
          </a:xfrm>
          <a:prstGeom prst="rect">
            <a:avLst/>
          </a:prstGeom>
        </p:spPr>
        <p:txBody>
          <a:bodyPr lIns="0" tIns="0" rIns="0" bIns="0" rtlCol="0" anchor="t">
            <a:spAutoFit/>
          </a:bodyPr>
          <a:lstStyle/>
          <a:p>
            <a:pPr marL="0" lvl="0" indent="0" algn="ctr">
              <a:lnSpc>
                <a:spcPts val="2380"/>
              </a:lnSpc>
              <a:spcBef>
                <a:spcPct val="0"/>
              </a:spcBef>
            </a:pPr>
            <a:r>
              <a:rPr lang="en-US" sz="1700" spc="-27">
                <a:solidFill>
                  <a:srgbClr val="303030"/>
                </a:solidFill>
                <a:latin typeface="Arial Nova"/>
                <a:ea typeface="Arial Nova"/>
                <a:cs typeface="Arial Nova"/>
                <a:sym typeface="Arial Nova"/>
              </a:rPr>
              <a:t>All Comments WordCloud</a:t>
            </a:r>
          </a:p>
        </p:txBody>
      </p:sp>
      <p:sp>
        <p:nvSpPr>
          <p:cNvPr id="12" name="TextBox 12"/>
          <p:cNvSpPr txBox="1"/>
          <p:nvPr/>
        </p:nvSpPr>
        <p:spPr>
          <a:xfrm>
            <a:off x="7925788" y="129966"/>
            <a:ext cx="2943855" cy="448310"/>
          </a:xfrm>
          <a:prstGeom prst="rect">
            <a:avLst/>
          </a:prstGeom>
        </p:spPr>
        <p:txBody>
          <a:bodyPr lIns="0" tIns="0" rIns="0" bIns="0" rtlCol="0" anchor="t">
            <a:spAutoFit/>
          </a:bodyPr>
          <a:lstStyle/>
          <a:p>
            <a:pPr marL="0" lvl="0" indent="0" algn="l">
              <a:lnSpc>
                <a:spcPts val="3639"/>
              </a:lnSpc>
              <a:spcBef>
                <a:spcPct val="0"/>
              </a:spcBef>
            </a:pPr>
            <a:r>
              <a:rPr lang="en-US" sz="2599" spc="-57">
                <a:solidFill>
                  <a:srgbClr val="303030"/>
                </a:solidFill>
                <a:latin typeface="Lekton"/>
                <a:ea typeface="Lekton"/>
                <a:cs typeface="Lekton"/>
                <a:sym typeface="Lekton"/>
              </a:rPr>
              <a:t>COMMENTS WORDCLOUD  </a:t>
            </a:r>
          </a:p>
        </p:txBody>
      </p:sp>
      <p:sp>
        <p:nvSpPr>
          <p:cNvPr id="13" name="TextBox 13"/>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4" name="TextBox 14"/>
          <p:cNvSpPr txBox="1"/>
          <p:nvPr/>
        </p:nvSpPr>
        <p:spPr>
          <a:xfrm>
            <a:off x="15776066" y="7056838"/>
            <a:ext cx="1462911" cy="880745"/>
          </a:xfrm>
          <a:prstGeom prst="rect">
            <a:avLst/>
          </a:prstGeom>
        </p:spPr>
        <p:txBody>
          <a:bodyPr lIns="0" tIns="0" rIns="0" bIns="0" rtlCol="0" anchor="t">
            <a:spAutoFit/>
          </a:bodyPr>
          <a:lstStyle/>
          <a:p>
            <a:pPr marL="0" lvl="0" indent="0" algn="ctr">
              <a:lnSpc>
                <a:spcPts val="2380"/>
              </a:lnSpc>
              <a:spcBef>
                <a:spcPct val="0"/>
              </a:spcBef>
            </a:pPr>
            <a:r>
              <a:rPr lang="en-US" sz="1700" spc="-27">
                <a:solidFill>
                  <a:srgbClr val="303030"/>
                </a:solidFill>
                <a:latin typeface="Arial Nova"/>
                <a:ea typeface="Arial Nova"/>
                <a:cs typeface="Arial Nova"/>
                <a:sym typeface="Arial Nova"/>
              </a:rPr>
              <a:t>Neutral</a:t>
            </a:r>
            <a:r>
              <a:rPr lang="en-US" sz="1700" u="none" strike="noStrike" spc="-27">
                <a:solidFill>
                  <a:srgbClr val="303030"/>
                </a:solidFill>
                <a:latin typeface="Arial Nova"/>
                <a:ea typeface="Arial Nova"/>
                <a:cs typeface="Arial Nova"/>
                <a:sym typeface="Arial Nova"/>
              </a:rPr>
              <a:t> Comments WordCloud</a:t>
            </a:r>
          </a:p>
        </p:txBody>
      </p:sp>
      <p:sp>
        <p:nvSpPr>
          <p:cNvPr id="15" name="TextBox 15"/>
          <p:cNvSpPr txBox="1"/>
          <p:nvPr/>
        </p:nvSpPr>
        <p:spPr>
          <a:xfrm>
            <a:off x="9397715" y="2262968"/>
            <a:ext cx="5788482" cy="2028190"/>
          </a:xfrm>
          <a:prstGeom prst="rect">
            <a:avLst/>
          </a:prstGeom>
        </p:spPr>
        <p:txBody>
          <a:bodyPr lIns="0" tIns="0" rIns="0" bIns="0" rtlCol="0" anchor="t">
            <a:spAutoFit/>
          </a:bodyPr>
          <a:lstStyle/>
          <a:p>
            <a:pPr algn="l">
              <a:lnSpc>
                <a:spcPts val="2659"/>
              </a:lnSpc>
            </a:pPr>
            <a:r>
              <a:rPr lang="en-US" sz="1899" b="1" spc="-30">
                <a:solidFill>
                  <a:srgbClr val="303030"/>
                </a:solidFill>
                <a:latin typeface="Times New Roman Bold"/>
                <a:ea typeface="Times New Roman Bold"/>
                <a:cs typeface="Times New Roman Bold"/>
                <a:sym typeface="Times New Roman Bold"/>
              </a:rPr>
              <a:t>All Comments W</a:t>
            </a:r>
            <a:r>
              <a:rPr lang="en-US" sz="1899" b="1" u="none" strike="noStrike" spc="-30">
                <a:solidFill>
                  <a:srgbClr val="303030"/>
                </a:solidFill>
                <a:latin typeface="Times New Roman Bold"/>
                <a:ea typeface="Times New Roman Bold"/>
                <a:cs typeface="Times New Roman Bold"/>
                <a:sym typeface="Times New Roman Bold"/>
              </a:rPr>
              <a:t>or</a:t>
            </a:r>
            <a:r>
              <a:rPr lang="en-US" sz="1899" b="1" spc="-30">
                <a:solidFill>
                  <a:srgbClr val="303030"/>
                </a:solidFill>
                <a:latin typeface="Times New Roman Bold"/>
                <a:ea typeface="Times New Roman Bold"/>
                <a:cs typeface="Times New Roman Bold"/>
                <a:sym typeface="Times New Roman Bold"/>
              </a:rPr>
              <a:t>dCloud</a:t>
            </a:r>
            <a:r>
              <a:rPr lang="en-US" sz="1899" b="1" u="none" strike="noStrike" spc="-30">
                <a:solidFill>
                  <a:srgbClr val="303030"/>
                </a:solidFill>
                <a:latin typeface="Times New Roman Bold"/>
                <a:ea typeface="Times New Roman Bold"/>
                <a:cs typeface="Times New Roman Bold"/>
                <a:sym typeface="Times New Roman Bold"/>
              </a:rPr>
              <a:t>:</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Dominant terms</a:t>
            </a:r>
            <a:r>
              <a:rPr lang="en-US" sz="1899" spc="-30">
                <a:solidFill>
                  <a:srgbClr val="303030"/>
                </a:solidFill>
                <a:latin typeface="Times New Roman"/>
                <a:ea typeface="Times New Roman"/>
                <a:cs typeface="Times New Roman"/>
                <a:sym typeface="Times New Roman"/>
              </a:rPr>
              <a:t> lik</a:t>
            </a:r>
            <a:r>
              <a:rPr lang="en-US" sz="1899" u="none" strike="noStrike" spc="-30">
                <a:solidFill>
                  <a:srgbClr val="303030"/>
                </a:solidFill>
                <a:latin typeface="Times New Roman"/>
                <a:ea typeface="Times New Roman"/>
                <a:cs typeface="Times New Roman"/>
                <a:sym typeface="Times New Roman"/>
              </a:rPr>
              <a:t>e "Israel," "Pales</a:t>
            </a:r>
            <a:r>
              <a:rPr lang="en-US" sz="1899" spc="-30">
                <a:solidFill>
                  <a:srgbClr val="303030"/>
                </a:solidFill>
                <a:latin typeface="Times New Roman"/>
                <a:ea typeface="Times New Roman"/>
                <a:cs typeface="Times New Roman"/>
                <a:sym typeface="Times New Roman"/>
              </a:rPr>
              <a:t>t</a:t>
            </a:r>
            <a:r>
              <a:rPr lang="en-US" sz="1899" u="none" strike="noStrike" spc="-30">
                <a:solidFill>
                  <a:srgbClr val="303030"/>
                </a:solidFill>
                <a:latin typeface="Times New Roman"/>
                <a:ea typeface="Times New Roman"/>
                <a:cs typeface="Times New Roman"/>
                <a:sym typeface="Times New Roman"/>
              </a:rPr>
              <a:t>inian," "people," "wa</a:t>
            </a:r>
            <a:r>
              <a:rPr lang="en-US" sz="1899" spc="-30">
                <a:solidFill>
                  <a:srgbClr val="303030"/>
                </a:solidFill>
                <a:latin typeface="Times New Roman"/>
                <a:ea typeface="Times New Roman"/>
                <a:cs typeface="Times New Roman"/>
                <a:sym typeface="Times New Roman"/>
              </a:rPr>
              <a:t>r</a:t>
            </a:r>
            <a:r>
              <a:rPr lang="en-US" sz="1899" u="none" strike="noStrike" spc="-30">
                <a:solidFill>
                  <a:srgbClr val="303030"/>
                </a:solidFill>
                <a:latin typeface="Times New Roman"/>
                <a:ea typeface="Times New Roman"/>
                <a:cs typeface="Times New Roman"/>
                <a:sym typeface="Times New Roman"/>
              </a:rPr>
              <a:t>," and "Hamas" sugge</a:t>
            </a:r>
            <a:r>
              <a:rPr lang="en-US" sz="1899" spc="-30">
                <a:solidFill>
                  <a:srgbClr val="303030"/>
                </a:solidFill>
                <a:latin typeface="Times New Roman"/>
                <a:ea typeface="Times New Roman"/>
                <a:cs typeface="Times New Roman"/>
                <a:sym typeface="Times New Roman"/>
              </a:rPr>
              <a:t>st a focus o</a:t>
            </a:r>
            <a:r>
              <a:rPr lang="en-US" sz="1899" u="none" strike="noStrike" spc="-30">
                <a:solidFill>
                  <a:srgbClr val="303030"/>
                </a:solidFill>
                <a:latin typeface="Times New Roman"/>
                <a:ea typeface="Times New Roman"/>
                <a:cs typeface="Times New Roman"/>
                <a:sym typeface="Times New Roman"/>
              </a:rPr>
              <a:t>n</a:t>
            </a:r>
            <a:r>
              <a:rPr lang="en-US" sz="1899" spc="-30">
                <a:solidFill>
                  <a:srgbClr val="303030"/>
                </a:solidFill>
                <a:latin typeface="Times New Roman"/>
                <a:ea typeface="Times New Roman"/>
                <a:cs typeface="Times New Roman"/>
                <a:sym typeface="Times New Roman"/>
              </a:rPr>
              <a:t> th</a:t>
            </a:r>
            <a:r>
              <a:rPr lang="en-US" sz="1899" u="none" strike="noStrike" spc="-30">
                <a:solidFill>
                  <a:srgbClr val="303030"/>
                </a:solidFill>
                <a:latin typeface="Times New Roman"/>
                <a:ea typeface="Times New Roman"/>
                <a:cs typeface="Times New Roman"/>
                <a:sym typeface="Times New Roman"/>
              </a:rPr>
              <a:t>e geop</a:t>
            </a:r>
            <a:r>
              <a:rPr lang="en-US" sz="1899" spc="-30">
                <a:solidFill>
                  <a:srgbClr val="303030"/>
                </a:solidFill>
                <a:latin typeface="Times New Roman"/>
                <a:ea typeface="Times New Roman"/>
                <a:cs typeface="Times New Roman"/>
                <a:sym typeface="Times New Roman"/>
              </a:rPr>
              <a:t>olitical aspe</a:t>
            </a:r>
            <a:r>
              <a:rPr lang="en-US" sz="1899" u="none" strike="noStrike" spc="-30">
                <a:solidFill>
                  <a:srgbClr val="303030"/>
                </a:solidFill>
                <a:latin typeface="Times New Roman"/>
                <a:ea typeface="Times New Roman"/>
                <a:cs typeface="Times New Roman"/>
                <a:sym typeface="Times New Roman"/>
              </a:rPr>
              <a:t>cts </a:t>
            </a:r>
            <a:r>
              <a:rPr lang="en-US" sz="1899" spc="-30">
                <a:solidFill>
                  <a:srgbClr val="303030"/>
                </a:solidFill>
                <a:latin typeface="Times New Roman"/>
                <a:ea typeface="Times New Roman"/>
                <a:cs typeface="Times New Roman"/>
                <a:sym typeface="Times New Roman"/>
              </a:rPr>
              <a:t>of the discussion.</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Words like</a:t>
            </a:r>
            <a:r>
              <a:rPr lang="en-US" sz="1899" spc="-30">
                <a:solidFill>
                  <a:srgbClr val="303030"/>
                </a:solidFill>
                <a:latin typeface="Times New Roman"/>
                <a:ea typeface="Times New Roman"/>
                <a:cs typeface="Times New Roman"/>
                <a:sym typeface="Times New Roman"/>
              </a:rPr>
              <a:t> "say," "thin</a:t>
            </a:r>
            <a:r>
              <a:rPr lang="en-US" sz="1899" u="none" strike="noStrike" spc="-30">
                <a:solidFill>
                  <a:srgbClr val="303030"/>
                </a:solidFill>
                <a:latin typeface="Times New Roman"/>
                <a:ea typeface="Times New Roman"/>
                <a:cs typeface="Times New Roman"/>
                <a:sym typeface="Times New Roman"/>
              </a:rPr>
              <a:t>k," "want," and "know"</a:t>
            </a:r>
            <a:r>
              <a:rPr lang="en-US" sz="1899" spc="-30">
                <a:solidFill>
                  <a:srgbClr val="303030"/>
                </a:solidFill>
                <a:latin typeface="Times New Roman"/>
                <a:ea typeface="Times New Roman"/>
                <a:cs typeface="Times New Roman"/>
                <a:sym typeface="Times New Roman"/>
              </a:rPr>
              <a:t> i</a:t>
            </a:r>
            <a:r>
              <a:rPr lang="en-US" sz="1899" u="none" strike="noStrike" spc="-30">
                <a:solidFill>
                  <a:srgbClr val="303030"/>
                </a:solidFill>
                <a:latin typeface="Times New Roman"/>
                <a:ea typeface="Times New Roman"/>
                <a:cs typeface="Times New Roman"/>
                <a:sym typeface="Times New Roman"/>
              </a:rPr>
              <a:t>ndicate active e</a:t>
            </a:r>
            <a:r>
              <a:rPr lang="en-US" sz="1899" spc="-30">
                <a:solidFill>
                  <a:srgbClr val="303030"/>
                </a:solidFill>
                <a:latin typeface="Times New Roman"/>
                <a:ea typeface="Times New Roman"/>
                <a:cs typeface="Times New Roman"/>
                <a:sym typeface="Times New Roman"/>
              </a:rPr>
              <a:t>n</a:t>
            </a:r>
            <a:r>
              <a:rPr lang="en-US" sz="1899" u="none" strike="noStrike" spc="-30">
                <a:solidFill>
                  <a:srgbClr val="303030"/>
                </a:solidFill>
                <a:latin typeface="Times New Roman"/>
                <a:ea typeface="Times New Roman"/>
                <a:cs typeface="Times New Roman"/>
                <a:sym typeface="Times New Roman"/>
              </a:rPr>
              <a:t>gagement and personal op</a:t>
            </a:r>
            <a:r>
              <a:rPr lang="en-US" sz="1899" spc="-30">
                <a:solidFill>
                  <a:srgbClr val="303030"/>
                </a:solidFill>
                <a:latin typeface="Times New Roman"/>
                <a:ea typeface="Times New Roman"/>
                <a:cs typeface="Times New Roman"/>
                <a:sym typeface="Times New Roman"/>
              </a:rPr>
              <a:t>inions.</a:t>
            </a:r>
          </a:p>
        </p:txBody>
      </p:sp>
      <p:sp>
        <p:nvSpPr>
          <p:cNvPr id="16" name="TextBox 16"/>
          <p:cNvSpPr txBox="1"/>
          <p:nvPr/>
        </p:nvSpPr>
        <p:spPr>
          <a:xfrm>
            <a:off x="2912197" y="6464066"/>
            <a:ext cx="5788482" cy="2028190"/>
          </a:xfrm>
          <a:prstGeom prst="rect">
            <a:avLst/>
          </a:prstGeom>
        </p:spPr>
        <p:txBody>
          <a:bodyPr lIns="0" tIns="0" rIns="0" bIns="0" rtlCol="0" anchor="t">
            <a:spAutoFit/>
          </a:bodyPr>
          <a:lstStyle/>
          <a:p>
            <a:pPr algn="l">
              <a:lnSpc>
                <a:spcPts val="2659"/>
              </a:lnSpc>
            </a:pPr>
            <a:r>
              <a:rPr lang="en-US" sz="1899" b="1" spc="-30">
                <a:solidFill>
                  <a:srgbClr val="303030"/>
                </a:solidFill>
                <a:latin typeface="Times New Roman Bold"/>
                <a:ea typeface="Times New Roman Bold"/>
                <a:cs typeface="Times New Roman Bold"/>
                <a:sym typeface="Times New Roman Bold"/>
              </a:rPr>
              <a:t>Neutral Comments W</a:t>
            </a:r>
            <a:r>
              <a:rPr lang="en-US" sz="1899" b="1" u="none" strike="noStrike" spc="-30">
                <a:solidFill>
                  <a:srgbClr val="303030"/>
                </a:solidFill>
                <a:latin typeface="Times New Roman Bold"/>
                <a:ea typeface="Times New Roman Bold"/>
                <a:cs typeface="Times New Roman Bold"/>
                <a:sym typeface="Times New Roman Bold"/>
              </a:rPr>
              <a:t>or</a:t>
            </a:r>
            <a:r>
              <a:rPr lang="en-US" sz="1899" b="1" spc="-30">
                <a:solidFill>
                  <a:srgbClr val="303030"/>
                </a:solidFill>
                <a:latin typeface="Times New Roman Bold"/>
                <a:ea typeface="Times New Roman Bold"/>
                <a:cs typeface="Times New Roman Bold"/>
                <a:sym typeface="Times New Roman Bold"/>
              </a:rPr>
              <a:t>dCloud</a:t>
            </a:r>
            <a:r>
              <a:rPr lang="en-US" sz="1899" b="1" u="none" strike="noStrike" spc="-30">
                <a:solidFill>
                  <a:srgbClr val="303030"/>
                </a:solidFill>
                <a:latin typeface="Times New Roman Bold"/>
                <a:ea typeface="Times New Roman Bold"/>
                <a:cs typeface="Times New Roman Bold"/>
                <a:sym typeface="Times New Roman Bold"/>
              </a:rPr>
              <a:t>:</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Features more balanced and possibly factual terms</a:t>
            </a:r>
            <a:r>
              <a:rPr lang="en-US" sz="1899" spc="-30">
                <a:solidFill>
                  <a:srgbClr val="303030"/>
                </a:solidFill>
                <a:latin typeface="Times New Roman"/>
                <a:ea typeface="Times New Roman"/>
                <a:cs typeface="Times New Roman"/>
                <a:sym typeface="Times New Roman"/>
              </a:rPr>
              <a:t> lik</a:t>
            </a:r>
            <a:r>
              <a:rPr lang="en-US" sz="1899" u="none" strike="noStrike" spc="-30">
                <a:solidFill>
                  <a:srgbClr val="303030"/>
                </a:solidFill>
                <a:latin typeface="Times New Roman"/>
                <a:ea typeface="Times New Roman"/>
                <a:cs typeface="Times New Roman"/>
                <a:sym typeface="Times New Roman"/>
              </a:rPr>
              <a:t>e "state," "governmen</a:t>
            </a:r>
            <a:r>
              <a:rPr lang="en-US" sz="1899" spc="-30">
                <a:solidFill>
                  <a:srgbClr val="303030"/>
                </a:solidFill>
                <a:latin typeface="Times New Roman"/>
                <a:ea typeface="Times New Roman"/>
                <a:cs typeface="Times New Roman"/>
                <a:sym typeface="Times New Roman"/>
              </a:rPr>
              <a:t>t," "cou</a:t>
            </a:r>
            <a:r>
              <a:rPr lang="en-US" sz="1899" u="none" strike="noStrike" spc="-30">
                <a:solidFill>
                  <a:srgbClr val="303030"/>
                </a:solidFill>
                <a:latin typeface="Times New Roman"/>
                <a:ea typeface="Times New Roman"/>
                <a:cs typeface="Times New Roman"/>
                <a:sym typeface="Times New Roman"/>
              </a:rPr>
              <a:t>ntry," and "nation."</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Includes "people," "Is</a:t>
            </a:r>
            <a:r>
              <a:rPr lang="en-US" sz="1899" spc="-30">
                <a:solidFill>
                  <a:srgbClr val="303030"/>
                </a:solidFill>
                <a:latin typeface="Times New Roman"/>
                <a:ea typeface="Times New Roman"/>
                <a:cs typeface="Times New Roman"/>
                <a:sym typeface="Times New Roman"/>
              </a:rPr>
              <a:t>raeli</a:t>
            </a:r>
            <a:r>
              <a:rPr lang="en-US" sz="1899" u="none" strike="noStrike" spc="-30">
                <a:solidFill>
                  <a:srgbClr val="303030"/>
                </a:solidFill>
                <a:latin typeface="Times New Roman"/>
                <a:ea typeface="Times New Roman"/>
                <a:cs typeface="Times New Roman"/>
                <a:sym typeface="Times New Roman"/>
              </a:rPr>
              <a:t>," and "Pale</a:t>
            </a:r>
            <a:r>
              <a:rPr lang="en-US" sz="1899" spc="-30">
                <a:solidFill>
                  <a:srgbClr val="303030"/>
                </a:solidFill>
                <a:latin typeface="Times New Roman"/>
                <a:ea typeface="Times New Roman"/>
                <a:cs typeface="Times New Roman"/>
                <a:sym typeface="Times New Roman"/>
              </a:rPr>
              <a:t>stinia</a:t>
            </a:r>
            <a:r>
              <a:rPr lang="en-US" sz="1899" u="none" strike="noStrike" spc="-30">
                <a:solidFill>
                  <a:srgbClr val="303030"/>
                </a:solidFill>
                <a:latin typeface="Times New Roman"/>
                <a:ea typeface="Times New Roman"/>
                <a:cs typeface="Times New Roman"/>
                <a:sym typeface="Times New Roman"/>
              </a:rPr>
              <a:t>n," </a:t>
            </a:r>
            <a:r>
              <a:rPr lang="en-US" sz="1899" spc="-30">
                <a:solidFill>
                  <a:srgbClr val="303030"/>
                </a:solidFill>
                <a:latin typeface="Times New Roman"/>
                <a:ea typeface="Times New Roman"/>
                <a:cs typeface="Times New Roman"/>
                <a:sym typeface="Times New Roman"/>
              </a:rPr>
              <a:t>indica</a:t>
            </a:r>
            <a:r>
              <a:rPr lang="en-US" sz="1899" u="none" strike="noStrike" spc="-30">
                <a:solidFill>
                  <a:srgbClr val="303030"/>
                </a:solidFill>
                <a:latin typeface="Times New Roman"/>
                <a:ea typeface="Times New Roman"/>
                <a:cs typeface="Times New Roman"/>
                <a:sym typeface="Times New Roman"/>
              </a:rPr>
              <a:t>ting</a:t>
            </a:r>
            <a:r>
              <a:rPr lang="en-US" sz="1899" spc="-30">
                <a:solidFill>
                  <a:srgbClr val="303030"/>
                </a:solidFill>
                <a:latin typeface="Times New Roman"/>
                <a:ea typeface="Times New Roman"/>
                <a:cs typeface="Times New Roman"/>
                <a:sym typeface="Times New Roman"/>
              </a:rPr>
              <a:t> discussion</a:t>
            </a:r>
            <a:r>
              <a:rPr lang="en-US" sz="1899" u="none" strike="noStrike" spc="-30">
                <a:solidFill>
                  <a:srgbClr val="303030"/>
                </a:solidFill>
                <a:latin typeface="Times New Roman"/>
                <a:ea typeface="Times New Roman"/>
                <a:cs typeface="Times New Roman"/>
                <a:sym typeface="Times New Roman"/>
              </a:rPr>
              <a:t>s that likely</a:t>
            </a:r>
            <a:r>
              <a:rPr lang="en-US" sz="1899" spc="-30">
                <a:solidFill>
                  <a:srgbClr val="303030"/>
                </a:solidFill>
                <a:latin typeface="Times New Roman"/>
                <a:ea typeface="Times New Roman"/>
                <a:cs typeface="Times New Roman"/>
                <a:sym typeface="Times New Roman"/>
              </a:rPr>
              <a:t> focus on</a:t>
            </a:r>
            <a:r>
              <a:rPr lang="en-US" sz="1899" u="none" strike="noStrike" spc="-30">
                <a:solidFill>
                  <a:srgbClr val="303030"/>
                </a:solidFill>
                <a:latin typeface="Times New Roman"/>
                <a:ea typeface="Times New Roman"/>
                <a:cs typeface="Times New Roman"/>
                <a:sym typeface="Times New Roman"/>
              </a:rPr>
              <a:t> reporting or</a:t>
            </a:r>
            <a:r>
              <a:rPr lang="en-US" sz="1899" spc="-30">
                <a:solidFill>
                  <a:srgbClr val="303030"/>
                </a:solidFill>
                <a:latin typeface="Times New Roman"/>
                <a:ea typeface="Times New Roman"/>
                <a:cs typeface="Times New Roman"/>
                <a:sym typeface="Times New Roman"/>
              </a:rPr>
              <a:t> </a:t>
            </a:r>
            <a:r>
              <a:rPr lang="en-US" sz="1899" u="none" strike="noStrike" spc="-30">
                <a:solidFill>
                  <a:srgbClr val="303030"/>
                </a:solidFill>
                <a:latin typeface="Times New Roman"/>
                <a:ea typeface="Times New Roman"/>
                <a:cs typeface="Times New Roman"/>
                <a:sym typeface="Times New Roman"/>
              </a:rPr>
              <a:t>describi</a:t>
            </a:r>
            <a:r>
              <a:rPr lang="en-US" sz="1899" spc="-30">
                <a:solidFill>
                  <a:srgbClr val="303030"/>
                </a:solidFill>
                <a:latin typeface="Times New Roman"/>
                <a:ea typeface="Times New Roman"/>
                <a:cs typeface="Times New Roman"/>
                <a:sym typeface="Times New Roman"/>
              </a:rPr>
              <a:t>n</a:t>
            </a:r>
            <a:r>
              <a:rPr lang="en-US" sz="1899" u="none" strike="noStrike" spc="-30">
                <a:solidFill>
                  <a:srgbClr val="303030"/>
                </a:solidFill>
                <a:latin typeface="Times New Roman"/>
                <a:ea typeface="Times New Roman"/>
                <a:cs typeface="Times New Roman"/>
                <a:sym typeface="Times New Roman"/>
              </a:rPr>
              <a:t>g events without expl</a:t>
            </a:r>
            <a:r>
              <a:rPr lang="en-US" sz="1899" spc="-30">
                <a:solidFill>
                  <a:srgbClr val="303030"/>
                </a:solidFill>
                <a:latin typeface="Times New Roman"/>
                <a:ea typeface="Times New Roman"/>
                <a:cs typeface="Times New Roman"/>
                <a:sym typeface="Times New Roman"/>
              </a:rPr>
              <a:t>icit sentiment.</a:t>
            </a:r>
          </a:p>
        </p:txBody>
      </p:sp>
      <p:sp>
        <p:nvSpPr>
          <p:cNvPr id="17" name="TextBox 17"/>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Freeform 7"/>
          <p:cNvSpPr/>
          <p:nvPr/>
        </p:nvSpPr>
        <p:spPr>
          <a:xfrm>
            <a:off x="9144000" y="1525956"/>
            <a:ext cx="6289982" cy="4206425"/>
          </a:xfrm>
          <a:custGeom>
            <a:avLst/>
            <a:gdLst/>
            <a:ahLst/>
            <a:cxnLst/>
            <a:rect l="l" t="t" r="r" b="b"/>
            <a:pathLst>
              <a:path w="6289982" h="4206425">
                <a:moveTo>
                  <a:pt x="0" y="0"/>
                </a:moveTo>
                <a:lnTo>
                  <a:pt x="6289982" y="0"/>
                </a:lnTo>
                <a:lnTo>
                  <a:pt x="6289982" y="4206425"/>
                </a:lnTo>
                <a:lnTo>
                  <a:pt x="0" y="4206425"/>
                </a:lnTo>
                <a:lnTo>
                  <a:pt x="0" y="0"/>
                </a:lnTo>
                <a:close/>
              </a:path>
            </a:pathLst>
          </a:custGeom>
          <a:blipFill>
            <a:blip r:embed="rId2"/>
            <a:stretch>
              <a:fillRect/>
            </a:stretch>
          </a:blipFill>
        </p:spPr>
        <p:txBody>
          <a:bodyPr/>
          <a:lstStyle/>
          <a:p>
            <a:endParaRPr lang="zh-SG" altLang="en-US"/>
          </a:p>
        </p:txBody>
      </p:sp>
      <p:sp>
        <p:nvSpPr>
          <p:cNvPr id="8" name="Freeform 8"/>
          <p:cNvSpPr/>
          <p:nvPr/>
        </p:nvSpPr>
        <p:spPr>
          <a:xfrm>
            <a:off x="2619381" y="4789682"/>
            <a:ext cx="6334119" cy="4235942"/>
          </a:xfrm>
          <a:custGeom>
            <a:avLst/>
            <a:gdLst/>
            <a:ahLst/>
            <a:cxnLst/>
            <a:rect l="l" t="t" r="r" b="b"/>
            <a:pathLst>
              <a:path w="6334119" h="4235942">
                <a:moveTo>
                  <a:pt x="0" y="0"/>
                </a:moveTo>
                <a:lnTo>
                  <a:pt x="6334119" y="0"/>
                </a:lnTo>
                <a:lnTo>
                  <a:pt x="6334119" y="4235942"/>
                </a:lnTo>
                <a:lnTo>
                  <a:pt x="0" y="4235942"/>
                </a:lnTo>
                <a:lnTo>
                  <a:pt x="0" y="0"/>
                </a:lnTo>
                <a:close/>
              </a:path>
            </a:pathLst>
          </a:custGeom>
          <a:blipFill>
            <a:blip r:embed="rId3"/>
            <a:stretch>
              <a:fillRect/>
            </a:stretch>
          </a:blipFill>
        </p:spPr>
        <p:txBody>
          <a:bodyPr/>
          <a:lstStyle/>
          <a:p>
            <a:endParaRPr lang="zh-SG" altLang="en-US"/>
          </a:p>
        </p:txBody>
      </p:sp>
      <p:sp>
        <p:nvSpPr>
          <p:cNvPr id="9" name="TextBox 9"/>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22</a:t>
            </a:r>
          </a:p>
        </p:txBody>
      </p:sp>
      <p:sp>
        <p:nvSpPr>
          <p:cNvPr id="10" name="TextBox 10"/>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1" name="TextBox 11"/>
          <p:cNvSpPr txBox="1"/>
          <p:nvPr/>
        </p:nvSpPr>
        <p:spPr>
          <a:xfrm>
            <a:off x="7925788" y="129966"/>
            <a:ext cx="2943855" cy="448310"/>
          </a:xfrm>
          <a:prstGeom prst="rect">
            <a:avLst/>
          </a:prstGeom>
        </p:spPr>
        <p:txBody>
          <a:bodyPr lIns="0" tIns="0" rIns="0" bIns="0" rtlCol="0" anchor="t">
            <a:spAutoFit/>
          </a:bodyPr>
          <a:lstStyle/>
          <a:p>
            <a:pPr marL="0" lvl="0" indent="0" algn="l">
              <a:lnSpc>
                <a:spcPts val="3639"/>
              </a:lnSpc>
              <a:spcBef>
                <a:spcPct val="0"/>
              </a:spcBef>
            </a:pPr>
            <a:r>
              <a:rPr lang="en-US" sz="2599" spc="-57">
                <a:solidFill>
                  <a:srgbClr val="303030"/>
                </a:solidFill>
                <a:latin typeface="Lekton"/>
                <a:ea typeface="Lekton"/>
                <a:cs typeface="Lekton"/>
                <a:sym typeface="Lekton"/>
              </a:rPr>
              <a:t>COMMENTS WORDCLOUD  </a:t>
            </a:r>
          </a:p>
        </p:txBody>
      </p:sp>
      <p:sp>
        <p:nvSpPr>
          <p:cNvPr id="12" name="TextBox 12"/>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3" name="TextBox 13"/>
          <p:cNvSpPr txBox="1"/>
          <p:nvPr/>
        </p:nvSpPr>
        <p:spPr>
          <a:xfrm>
            <a:off x="15624482" y="2493530"/>
            <a:ext cx="1462911" cy="880745"/>
          </a:xfrm>
          <a:prstGeom prst="rect">
            <a:avLst/>
          </a:prstGeom>
        </p:spPr>
        <p:txBody>
          <a:bodyPr lIns="0" tIns="0" rIns="0" bIns="0" rtlCol="0" anchor="t">
            <a:spAutoFit/>
          </a:bodyPr>
          <a:lstStyle/>
          <a:p>
            <a:pPr marL="0" lvl="0" indent="0" algn="ctr">
              <a:lnSpc>
                <a:spcPts val="2380"/>
              </a:lnSpc>
              <a:spcBef>
                <a:spcPct val="0"/>
              </a:spcBef>
            </a:pPr>
            <a:r>
              <a:rPr lang="en-US" sz="1700" u="none" strike="noStrike" spc="-27">
                <a:solidFill>
                  <a:srgbClr val="303030"/>
                </a:solidFill>
                <a:latin typeface="Arial Nova"/>
                <a:ea typeface="Arial Nova"/>
                <a:cs typeface="Arial Nova"/>
                <a:sym typeface="Arial Nova"/>
              </a:rPr>
              <a:t>Positive Comments WordCloud</a:t>
            </a:r>
          </a:p>
        </p:txBody>
      </p:sp>
      <p:sp>
        <p:nvSpPr>
          <p:cNvPr id="14" name="TextBox 14"/>
          <p:cNvSpPr txBox="1"/>
          <p:nvPr/>
        </p:nvSpPr>
        <p:spPr>
          <a:xfrm>
            <a:off x="859704" y="6812178"/>
            <a:ext cx="1462911" cy="880745"/>
          </a:xfrm>
          <a:prstGeom prst="rect">
            <a:avLst/>
          </a:prstGeom>
        </p:spPr>
        <p:txBody>
          <a:bodyPr lIns="0" tIns="0" rIns="0" bIns="0" rtlCol="0" anchor="t">
            <a:spAutoFit/>
          </a:bodyPr>
          <a:lstStyle/>
          <a:p>
            <a:pPr marL="0" lvl="0" indent="0" algn="ctr">
              <a:lnSpc>
                <a:spcPts val="2380"/>
              </a:lnSpc>
              <a:spcBef>
                <a:spcPct val="0"/>
              </a:spcBef>
            </a:pPr>
            <a:r>
              <a:rPr lang="en-US" sz="1700" spc="-27">
                <a:solidFill>
                  <a:srgbClr val="303030"/>
                </a:solidFill>
                <a:latin typeface="Arial Nova"/>
                <a:ea typeface="Arial Nova"/>
                <a:cs typeface="Arial Nova"/>
                <a:sym typeface="Arial Nova"/>
              </a:rPr>
              <a:t>Negative</a:t>
            </a:r>
            <a:r>
              <a:rPr lang="en-US" sz="1700" u="none" strike="noStrike" spc="-27">
                <a:solidFill>
                  <a:srgbClr val="303030"/>
                </a:solidFill>
                <a:latin typeface="Arial Nova"/>
                <a:ea typeface="Arial Nova"/>
                <a:cs typeface="Arial Nova"/>
                <a:sym typeface="Arial Nova"/>
              </a:rPr>
              <a:t> Comments WordCloud</a:t>
            </a:r>
          </a:p>
        </p:txBody>
      </p:sp>
      <p:sp>
        <p:nvSpPr>
          <p:cNvPr id="15" name="TextBox 15"/>
          <p:cNvSpPr txBox="1"/>
          <p:nvPr/>
        </p:nvSpPr>
        <p:spPr>
          <a:xfrm>
            <a:off x="3165018" y="2189992"/>
            <a:ext cx="5788482" cy="2028190"/>
          </a:xfrm>
          <a:prstGeom prst="rect">
            <a:avLst/>
          </a:prstGeom>
        </p:spPr>
        <p:txBody>
          <a:bodyPr lIns="0" tIns="0" rIns="0" bIns="0" rtlCol="0" anchor="t">
            <a:spAutoFit/>
          </a:bodyPr>
          <a:lstStyle/>
          <a:p>
            <a:pPr algn="l">
              <a:lnSpc>
                <a:spcPts val="2659"/>
              </a:lnSpc>
            </a:pPr>
            <a:r>
              <a:rPr lang="en-US" sz="1899" b="1" spc="-30">
                <a:solidFill>
                  <a:srgbClr val="303030"/>
                </a:solidFill>
                <a:latin typeface="Times New Roman Bold"/>
                <a:ea typeface="Times New Roman Bold"/>
                <a:cs typeface="Times New Roman Bold"/>
                <a:sym typeface="Times New Roman Bold"/>
              </a:rPr>
              <a:t>Positive Comments W</a:t>
            </a:r>
            <a:r>
              <a:rPr lang="en-US" sz="1899" b="1" u="none" strike="noStrike" spc="-30">
                <a:solidFill>
                  <a:srgbClr val="303030"/>
                </a:solidFill>
                <a:latin typeface="Times New Roman Bold"/>
                <a:ea typeface="Times New Roman Bold"/>
                <a:cs typeface="Times New Roman Bold"/>
                <a:sym typeface="Times New Roman Bold"/>
              </a:rPr>
              <a:t>or</a:t>
            </a:r>
            <a:r>
              <a:rPr lang="en-US" sz="1899" b="1" spc="-30">
                <a:solidFill>
                  <a:srgbClr val="303030"/>
                </a:solidFill>
                <a:latin typeface="Times New Roman Bold"/>
                <a:ea typeface="Times New Roman Bold"/>
                <a:cs typeface="Times New Roman Bold"/>
                <a:sym typeface="Times New Roman Bold"/>
              </a:rPr>
              <a:t>dCloud</a:t>
            </a:r>
            <a:r>
              <a:rPr lang="en-US" sz="1899" b="1" u="none" strike="noStrike" spc="-30">
                <a:solidFill>
                  <a:srgbClr val="303030"/>
                </a:solidFill>
                <a:latin typeface="Times New Roman Bold"/>
                <a:ea typeface="Times New Roman Bold"/>
                <a:cs typeface="Times New Roman Bold"/>
                <a:sym typeface="Times New Roman Bold"/>
              </a:rPr>
              <a:t>:</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Contains words</a:t>
            </a:r>
            <a:r>
              <a:rPr lang="en-US" sz="1899" spc="-30">
                <a:solidFill>
                  <a:srgbClr val="303030"/>
                </a:solidFill>
                <a:latin typeface="Times New Roman"/>
                <a:ea typeface="Times New Roman"/>
                <a:cs typeface="Times New Roman"/>
                <a:sym typeface="Times New Roman"/>
              </a:rPr>
              <a:t> lik</a:t>
            </a:r>
            <a:r>
              <a:rPr lang="en-US" sz="1899" u="none" strike="noStrike" spc="-30">
                <a:solidFill>
                  <a:srgbClr val="303030"/>
                </a:solidFill>
                <a:latin typeface="Times New Roman"/>
                <a:ea typeface="Times New Roman"/>
                <a:cs typeface="Times New Roman"/>
                <a:sym typeface="Times New Roman"/>
              </a:rPr>
              <a:t>e "peace," "suppo</a:t>
            </a:r>
            <a:r>
              <a:rPr lang="en-US" sz="1899" spc="-30">
                <a:solidFill>
                  <a:srgbClr val="303030"/>
                </a:solidFill>
                <a:latin typeface="Times New Roman"/>
                <a:ea typeface="Times New Roman"/>
                <a:cs typeface="Times New Roman"/>
                <a:sym typeface="Times New Roman"/>
              </a:rPr>
              <a:t>rt</a:t>
            </a:r>
            <a:r>
              <a:rPr lang="en-US" sz="1899" u="none" strike="noStrike" spc="-30">
                <a:solidFill>
                  <a:srgbClr val="303030"/>
                </a:solidFill>
                <a:latin typeface="Times New Roman"/>
                <a:ea typeface="Times New Roman"/>
                <a:cs typeface="Times New Roman"/>
                <a:sym typeface="Times New Roman"/>
              </a:rPr>
              <a:t>," and "love," highligh</a:t>
            </a:r>
            <a:r>
              <a:rPr lang="en-US" sz="1899" spc="-30">
                <a:solidFill>
                  <a:srgbClr val="303030"/>
                </a:solidFill>
                <a:latin typeface="Times New Roman"/>
                <a:ea typeface="Times New Roman"/>
                <a:cs typeface="Times New Roman"/>
                <a:sym typeface="Times New Roman"/>
              </a:rPr>
              <a:t>ting a more hop</a:t>
            </a:r>
            <a:r>
              <a:rPr lang="en-US" sz="1899" u="none" strike="noStrike" spc="-30">
                <a:solidFill>
                  <a:srgbClr val="303030"/>
                </a:solidFill>
                <a:latin typeface="Times New Roman"/>
                <a:ea typeface="Times New Roman"/>
                <a:cs typeface="Times New Roman"/>
                <a:sym typeface="Times New Roman"/>
              </a:rPr>
              <a:t>eful or c</a:t>
            </a:r>
            <a:r>
              <a:rPr lang="en-US" sz="1899" spc="-30">
                <a:solidFill>
                  <a:srgbClr val="303030"/>
                </a:solidFill>
                <a:latin typeface="Times New Roman"/>
                <a:ea typeface="Times New Roman"/>
                <a:cs typeface="Times New Roman"/>
                <a:sym typeface="Times New Roman"/>
              </a:rPr>
              <a:t>ons</a:t>
            </a:r>
            <a:r>
              <a:rPr lang="en-US" sz="1899" u="none" strike="noStrike" spc="-30">
                <a:solidFill>
                  <a:srgbClr val="303030"/>
                </a:solidFill>
                <a:latin typeface="Times New Roman"/>
                <a:ea typeface="Times New Roman"/>
                <a:cs typeface="Times New Roman"/>
                <a:sym typeface="Times New Roman"/>
              </a:rPr>
              <a:t>truc</a:t>
            </a:r>
            <a:r>
              <a:rPr lang="en-US" sz="1899" spc="-30">
                <a:solidFill>
                  <a:srgbClr val="303030"/>
                </a:solidFill>
                <a:latin typeface="Times New Roman"/>
                <a:ea typeface="Times New Roman"/>
                <a:cs typeface="Times New Roman"/>
                <a:sym typeface="Times New Roman"/>
              </a:rPr>
              <a:t>tive discou</a:t>
            </a:r>
            <a:r>
              <a:rPr lang="en-US" sz="1899" u="none" strike="noStrike" spc="-30">
                <a:solidFill>
                  <a:srgbClr val="303030"/>
                </a:solidFill>
                <a:latin typeface="Times New Roman"/>
                <a:ea typeface="Times New Roman"/>
                <a:cs typeface="Times New Roman"/>
                <a:sym typeface="Times New Roman"/>
              </a:rPr>
              <a:t>rse.</a:t>
            </a:r>
          </a:p>
          <a:p>
            <a:pPr marL="410208" lvl="1" indent="-205104" algn="l">
              <a:lnSpc>
                <a:spcPts val="2659"/>
              </a:lnSpc>
              <a:buFont typeface="Arial"/>
              <a:buChar char="•"/>
            </a:pPr>
            <a:r>
              <a:rPr lang="en-US" sz="1899" spc="-30">
                <a:solidFill>
                  <a:srgbClr val="303030"/>
                </a:solidFill>
                <a:latin typeface="Times New Roman"/>
                <a:ea typeface="Times New Roman"/>
                <a:cs typeface="Times New Roman"/>
                <a:sym typeface="Times New Roman"/>
              </a:rPr>
              <a:t>"Help," "c</a:t>
            </a:r>
            <a:r>
              <a:rPr lang="en-US" sz="1899" u="none" strike="noStrike" spc="-30">
                <a:solidFill>
                  <a:srgbClr val="303030"/>
                </a:solidFill>
                <a:latin typeface="Times New Roman"/>
                <a:ea typeface="Times New Roman"/>
                <a:cs typeface="Times New Roman"/>
                <a:sym typeface="Times New Roman"/>
              </a:rPr>
              <a:t>are," and "good"</a:t>
            </a:r>
            <a:r>
              <a:rPr lang="en-US" sz="1899" spc="-30">
                <a:solidFill>
                  <a:srgbClr val="303030"/>
                </a:solidFill>
                <a:latin typeface="Times New Roman"/>
                <a:ea typeface="Times New Roman"/>
                <a:cs typeface="Times New Roman"/>
                <a:sym typeface="Times New Roman"/>
              </a:rPr>
              <a:t> suggest pos</a:t>
            </a:r>
            <a:r>
              <a:rPr lang="en-US" sz="1899" u="none" strike="noStrike" spc="-30">
                <a:solidFill>
                  <a:srgbClr val="303030"/>
                </a:solidFill>
                <a:latin typeface="Times New Roman"/>
                <a:ea typeface="Times New Roman"/>
                <a:cs typeface="Times New Roman"/>
                <a:sym typeface="Times New Roman"/>
              </a:rPr>
              <a:t>itive actions a</a:t>
            </a:r>
            <a:r>
              <a:rPr lang="en-US" sz="1899" spc="-30">
                <a:solidFill>
                  <a:srgbClr val="303030"/>
                </a:solidFill>
                <a:latin typeface="Times New Roman"/>
                <a:ea typeface="Times New Roman"/>
                <a:cs typeface="Times New Roman"/>
                <a:sym typeface="Times New Roman"/>
              </a:rPr>
              <a:t>nd </a:t>
            </a:r>
            <a:r>
              <a:rPr lang="en-US" sz="1899" u="none" strike="noStrike" spc="-30">
                <a:solidFill>
                  <a:srgbClr val="303030"/>
                </a:solidFill>
                <a:latin typeface="Times New Roman"/>
                <a:ea typeface="Times New Roman"/>
                <a:cs typeface="Times New Roman"/>
                <a:sym typeface="Times New Roman"/>
              </a:rPr>
              <a:t>attitudes towards resolving conflict or support</a:t>
            </a:r>
            <a:r>
              <a:rPr lang="en-US" sz="1899" spc="-30">
                <a:solidFill>
                  <a:srgbClr val="303030"/>
                </a:solidFill>
                <a:latin typeface="Times New Roman"/>
                <a:ea typeface="Times New Roman"/>
                <a:cs typeface="Times New Roman"/>
                <a:sym typeface="Times New Roman"/>
              </a:rPr>
              <a:t>ing people.</a:t>
            </a:r>
          </a:p>
        </p:txBody>
      </p:sp>
      <p:sp>
        <p:nvSpPr>
          <p:cNvPr id="16" name="TextBox 16"/>
          <p:cNvSpPr txBox="1"/>
          <p:nvPr/>
        </p:nvSpPr>
        <p:spPr>
          <a:xfrm>
            <a:off x="9248775" y="6219406"/>
            <a:ext cx="5788482" cy="2361565"/>
          </a:xfrm>
          <a:prstGeom prst="rect">
            <a:avLst/>
          </a:prstGeom>
        </p:spPr>
        <p:txBody>
          <a:bodyPr lIns="0" tIns="0" rIns="0" bIns="0" rtlCol="0" anchor="t">
            <a:spAutoFit/>
          </a:bodyPr>
          <a:lstStyle/>
          <a:p>
            <a:pPr algn="l">
              <a:lnSpc>
                <a:spcPts val="2659"/>
              </a:lnSpc>
            </a:pPr>
            <a:r>
              <a:rPr lang="en-US" sz="1899" b="1" spc="-30">
                <a:solidFill>
                  <a:srgbClr val="303030"/>
                </a:solidFill>
                <a:latin typeface="Times New Roman Bold"/>
                <a:ea typeface="Times New Roman Bold"/>
                <a:cs typeface="Times New Roman Bold"/>
                <a:sym typeface="Times New Roman Bold"/>
              </a:rPr>
              <a:t>Negative Comments W</a:t>
            </a:r>
            <a:r>
              <a:rPr lang="en-US" sz="1899" b="1" u="none" strike="noStrike" spc="-30">
                <a:solidFill>
                  <a:srgbClr val="303030"/>
                </a:solidFill>
                <a:latin typeface="Times New Roman Bold"/>
                <a:ea typeface="Times New Roman Bold"/>
                <a:cs typeface="Times New Roman Bold"/>
                <a:sym typeface="Times New Roman Bold"/>
              </a:rPr>
              <a:t>or</a:t>
            </a:r>
            <a:r>
              <a:rPr lang="en-US" sz="1899" b="1" spc="-30">
                <a:solidFill>
                  <a:srgbClr val="303030"/>
                </a:solidFill>
                <a:latin typeface="Times New Roman Bold"/>
                <a:ea typeface="Times New Roman Bold"/>
                <a:cs typeface="Times New Roman Bold"/>
                <a:sym typeface="Times New Roman Bold"/>
              </a:rPr>
              <a:t>dCloud</a:t>
            </a:r>
            <a:r>
              <a:rPr lang="en-US" sz="1899" b="1" u="none" strike="noStrike" spc="-30">
                <a:solidFill>
                  <a:srgbClr val="303030"/>
                </a:solidFill>
                <a:latin typeface="Times New Roman Bold"/>
                <a:ea typeface="Times New Roman Bold"/>
                <a:cs typeface="Times New Roman Bold"/>
                <a:sym typeface="Times New Roman Bold"/>
              </a:rPr>
              <a:t>:</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Emphasizes words</a:t>
            </a:r>
            <a:r>
              <a:rPr lang="en-US" sz="1899" spc="-30">
                <a:solidFill>
                  <a:srgbClr val="303030"/>
                </a:solidFill>
                <a:latin typeface="Times New Roman"/>
                <a:ea typeface="Times New Roman"/>
                <a:cs typeface="Times New Roman"/>
                <a:sym typeface="Times New Roman"/>
              </a:rPr>
              <a:t> such as "kill,"</a:t>
            </a:r>
            <a:r>
              <a:rPr lang="en-US" sz="1899" u="none" strike="noStrike" spc="-30">
                <a:solidFill>
                  <a:srgbClr val="303030"/>
                </a:solidFill>
                <a:latin typeface="Times New Roman"/>
                <a:ea typeface="Times New Roman"/>
                <a:cs typeface="Times New Roman"/>
                <a:sym typeface="Times New Roman"/>
              </a:rPr>
              <a:t> "war," "dea</a:t>
            </a:r>
            <a:r>
              <a:rPr lang="en-US" sz="1899" spc="-30">
                <a:solidFill>
                  <a:srgbClr val="303030"/>
                </a:solidFill>
                <a:latin typeface="Times New Roman"/>
                <a:ea typeface="Times New Roman"/>
                <a:cs typeface="Times New Roman"/>
                <a:sym typeface="Times New Roman"/>
              </a:rPr>
              <a:t>th</a:t>
            </a:r>
            <a:r>
              <a:rPr lang="en-US" sz="1899" u="none" strike="noStrike" spc="-30">
                <a:solidFill>
                  <a:srgbClr val="303030"/>
                </a:solidFill>
                <a:latin typeface="Times New Roman"/>
                <a:ea typeface="Times New Roman"/>
                <a:cs typeface="Times New Roman"/>
                <a:sym typeface="Times New Roman"/>
              </a:rPr>
              <a:t>," and "terror," reflecting s</a:t>
            </a:r>
            <a:r>
              <a:rPr lang="en-US" sz="1899" spc="-30">
                <a:solidFill>
                  <a:srgbClr val="303030"/>
                </a:solidFill>
                <a:latin typeface="Times New Roman"/>
                <a:ea typeface="Times New Roman"/>
                <a:cs typeface="Times New Roman"/>
                <a:sym typeface="Times New Roman"/>
              </a:rPr>
              <a:t>trong negative </a:t>
            </a:r>
            <a:r>
              <a:rPr lang="en-US" sz="1899" u="none" strike="noStrike" spc="-30">
                <a:solidFill>
                  <a:srgbClr val="303030"/>
                </a:solidFill>
                <a:latin typeface="Times New Roman"/>
                <a:ea typeface="Times New Roman"/>
                <a:cs typeface="Times New Roman"/>
                <a:sym typeface="Times New Roman"/>
              </a:rPr>
              <a:t>emoti</a:t>
            </a:r>
            <a:r>
              <a:rPr lang="en-US" sz="1899" spc="-30">
                <a:solidFill>
                  <a:srgbClr val="303030"/>
                </a:solidFill>
                <a:latin typeface="Times New Roman"/>
                <a:ea typeface="Times New Roman"/>
                <a:cs typeface="Times New Roman"/>
                <a:sym typeface="Times New Roman"/>
              </a:rPr>
              <a:t>ons asso</a:t>
            </a:r>
            <a:r>
              <a:rPr lang="en-US" sz="1899" u="none" strike="noStrike" spc="-30">
                <a:solidFill>
                  <a:srgbClr val="303030"/>
                </a:solidFill>
                <a:latin typeface="Times New Roman"/>
                <a:ea typeface="Times New Roman"/>
                <a:cs typeface="Times New Roman"/>
                <a:sym typeface="Times New Roman"/>
              </a:rPr>
              <a:t>c</a:t>
            </a:r>
            <a:r>
              <a:rPr lang="en-US" sz="1899" spc="-30">
                <a:solidFill>
                  <a:srgbClr val="303030"/>
                </a:solidFill>
                <a:latin typeface="Times New Roman"/>
                <a:ea typeface="Times New Roman"/>
                <a:cs typeface="Times New Roman"/>
                <a:sym typeface="Times New Roman"/>
              </a:rPr>
              <a:t>iated with conflict</a:t>
            </a:r>
            <a:r>
              <a:rPr lang="en-US" sz="1899" u="none" strike="noStrike" spc="-30">
                <a:solidFill>
                  <a:srgbClr val="303030"/>
                </a:solidFill>
                <a:latin typeface="Times New Roman"/>
                <a:ea typeface="Times New Roman"/>
                <a:cs typeface="Times New Roman"/>
                <a:sym typeface="Times New Roman"/>
              </a:rPr>
              <a:t>.</a:t>
            </a:r>
          </a:p>
          <a:p>
            <a:pPr marL="410208" lvl="1" indent="-205104" algn="l">
              <a:lnSpc>
                <a:spcPts val="2659"/>
              </a:lnSpc>
              <a:buFont typeface="Arial"/>
              <a:buChar char="•"/>
            </a:pPr>
            <a:r>
              <a:rPr lang="en-US" sz="1899" spc="-30">
                <a:solidFill>
                  <a:srgbClr val="303030"/>
                </a:solidFill>
                <a:latin typeface="Times New Roman"/>
                <a:ea typeface="Times New Roman"/>
                <a:cs typeface="Times New Roman"/>
                <a:sym typeface="Times New Roman"/>
              </a:rPr>
              <a:t>"Genocide," "fight</a:t>
            </a:r>
            <a:r>
              <a:rPr lang="en-US" sz="1899" u="none" strike="noStrike" spc="-30">
                <a:solidFill>
                  <a:srgbClr val="303030"/>
                </a:solidFill>
                <a:latin typeface="Times New Roman"/>
                <a:ea typeface="Times New Roman"/>
                <a:cs typeface="Times New Roman"/>
                <a:sym typeface="Times New Roman"/>
              </a:rPr>
              <a:t>," and "bomb"</a:t>
            </a:r>
            <a:r>
              <a:rPr lang="en-US" sz="1899" spc="-30">
                <a:solidFill>
                  <a:srgbClr val="303030"/>
                </a:solidFill>
                <a:latin typeface="Times New Roman"/>
                <a:ea typeface="Times New Roman"/>
                <a:cs typeface="Times New Roman"/>
                <a:sym typeface="Times New Roman"/>
              </a:rPr>
              <a:t> furth</a:t>
            </a:r>
            <a:r>
              <a:rPr lang="en-US" sz="1899" u="none" strike="noStrike" spc="-30">
                <a:solidFill>
                  <a:srgbClr val="303030"/>
                </a:solidFill>
                <a:latin typeface="Times New Roman"/>
                <a:ea typeface="Times New Roman"/>
                <a:cs typeface="Times New Roman"/>
                <a:sym typeface="Times New Roman"/>
              </a:rPr>
              <a:t>er underscore the severity and violence discussed with</a:t>
            </a:r>
            <a:r>
              <a:rPr lang="en-US" sz="1899" spc="-30">
                <a:solidFill>
                  <a:srgbClr val="303030"/>
                </a:solidFill>
                <a:latin typeface="Times New Roman"/>
                <a:ea typeface="Times New Roman"/>
                <a:cs typeface="Times New Roman"/>
                <a:sym typeface="Times New Roman"/>
              </a:rPr>
              <a:t>in these comments.</a:t>
            </a:r>
          </a:p>
        </p:txBody>
      </p:sp>
      <p:sp>
        <p:nvSpPr>
          <p:cNvPr id="17" name="TextBox 17"/>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Freeform 7"/>
          <p:cNvSpPr/>
          <p:nvPr/>
        </p:nvSpPr>
        <p:spPr>
          <a:xfrm>
            <a:off x="1618084" y="1222637"/>
            <a:ext cx="10765558" cy="6337461"/>
          </a:xfrm>
          <a:custGeom>
            <a:avLst/>
            <a:gdLst/>
            <a:ahLst/>
            <a:cxnLst/>
            <a:rect l="l" t="t" r="r" b="b"/>
            <a:pathLst>
              <a:path w="10765558" h="6337461">
                <a:moveTo>
                  <a:pt x="0" y="0"/>
                </a:moveTo>
                <a:lnTo>
                  <a:pt x="10765558" y="0"/>
                </a:lnTo>
                <a:lnTo>
                  <a:pt x="10765558" y="6337461"/>
                </a:lnTo>
                <a:lnTo>
                  <a:pt x="0" y="6337461"/>
                </a:lnTo>
                <a:lnTo>
                  <a:pt x="0" y="0"/>
                </a:lnTo>
                <a:close/>
              </a:path>
            </a:pathLst>
          </a:custGeom>
          <a:blipFill>
            <a:blip r:embed="rId2"/>
            <a:stretch>
              <a:fillRect/>
            </a:stretch>
          </a:blipFill>
        </p:spPr>
        <p:txBody>
          <a:bodyPr/>
          <a:lstStyle/>
          <a:p>
            <a:endParaRPr lang="zh-SG" altLang="en-US"/>
          </a:p>
        </p:txBody>
      </p:sp>
      <p:sp>
        <p:nvSpPr>
          <p:cNvPr id="8" name="TextBox 8"/>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23</a:t>
            </a:r>
          </a:p>
        </p:txBody>
      </p:sp>
      <p:sp>
        <p:nvSpPr>
          <p:cNvPr id="9" name="TextBox 9"/>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0" name="TextBox 10"/>
          <p:cNvSpPr txBox="1"/>
          <p:nvPr/>
        </p:nvSpPr>
        <p:spPr>
          <a:xfrm>
            <a:off x="6711552" y="129966"/>
            <a:ext cx="4394725" cy="448310"/>
          </a:xfrm>
          <a:prstGeom prst="rect">
            <a:avLst/>
          </a:prstGeom>
        </p:spPr>
        <p:txBody>
          <a:bodyPr lIns="0" tIns="0" rIns="0" bIns="0" rtlCol="0" anchor="t">
            <a:spAutoFit/>
          </a:bodyPr>
          <a:lstStyle/>
          <a:p>
            <a:pPr marL="0" lvl="0" indent="0" algn="l">
              <a:lnSpc>
                <a:spcPts val="3639"/>
              </a:lnSpc>
              <a:spcBef>
                <a:spcPct val="0"/>
              </a:spcBef>
            </a:pPr>
            <a:r>
              <a:rPr lang="en-US" sz="2599" spc="-57">
                <a:solidFill>
                  <a:srgbClr val="303030"/>
                </a:solidFill>
                <a:latin typeface="Lekton"/>
                <a:ea typeface="Lekton"/>
                <a:cs typeface="Lekton"/>
                <a:sym typeface="Lekton"/>
              </a:rPr>
              <a:t>SENTIMENT BIAS OF SUBREDDIT  </a:t>
            </a:r>
          </a:p>
        </p:txBody>
      </p:sp>
      <p:sp>
        <p:nvSpPr>
          <p:cNvPr id="11" name="TextBox 11"/>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2" name="TextBox 12"/>
          <p:cNvSpPr txBox="1"/>
          <p:nvPr/>
        </p:nvSpPr>
        <p:spPr>
          <a:xfrm>
            <a:off x="1618084" y="7702922"/>
            <a:ext cx="10765558" cy="1361440"/>
          </a:xfrm>
          <a:prstGeom prst="rect">
            <a:avLst/>
          </a:prstGeom>
        </p:spPr>
        <p:txBody>
          <a:bodyPr lIns="0" tIns="0" rIns="0" bIns="0" rtlCol="0" anchor="t">
            <a:spAutoFit/>
          </a:bodyPr>
          <a:lstStyle/>
          <a:p>
            <a:pPr algn="l">
              <a:lnSpc>
                <a:spcPts val="2659"/>
              </a:lnSpc>
            </a:pPr>
            <a:r>
              <a:rPr lang="en-US" sz="1899" b="1" spc="-30">
                <a:solidFill>
                  <a:srgbClr val="303030"/>
                </a:solidFill>
                <a:latin typeface="Times New Roman Bold"/>
                <a:ea typeface="Times New Roman Bold"/>
                <a:cs typeface="Times New Roman Bold"/>
                <a:sym typeface="Times New Roman Bold"/>
              </a:rPr>
              <a:t>Subreddits</a:t>
            </a:r>
            <a:r>
              <a:rPr lang="en-US" sz="1899" b="1" u="none" strike="noStrike" spc="-30">
                <a:solidFill>
                  <a:srgbClr val="303030"/>
                </a:solidFill>
                <a:latin typeface="Times New Roman Bold"/>
                <a:ea typeface="Times New Roman Bold"/>
                <a:cs typeface="Times New Roman Bold"/>
                <a:sym typeface="Times New Roman Bold"/>
              </a:rPr>
              <a:t>:</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The specialized forums on Reddit where users</a:t>
            </a:r>
            <a:r>
              <a:rPr lang="en-US" sz="1899" spc="-30">
                <a:solidFill>
                  <a:srgbClr val="303030"/>
                </a:solidFill>
                <a:latin typeface="Times New Roman"/>
                <a:ea typeface="Times New Roman"/>
                <a:cs typeface="Times New Roman"/>
                <a:sym typeface="Times New Roman"/>
              </a:rPr>
              <a:t> discuss topics based on</a:t>
            </a:r>
            <a:r>
              <a:rPr lang="en-US" sz="1899" u="none" strike="noStrike" spc="-30">
                <a:solidFill>
                  <a:srgbClr val="303030"/>
                </a:solidFill>
                <a:latin typeface="Times New Roman"/>
                <a:ea typeface="Times New Roman"/>
                <a:cs typeface="Times New Roman"/>
                <a:sym typeface="Times New Roman"/>
              </a:rPr>
              <a:t> shared interests, ranging f</a:t>
            </a:r>
            <a:r>
              <a:rPr lang="en-US" sz="1899" spc="-30">
                <a:solidFill>
                  <a:srgbClr val="303030"/>
                </a:solidFill>
                <a:latin typeface="Times New Roman"/>
                <a:ea typeface="Times New Roman"/>
                <a:cs typeface="Times New Roman"/>
                <a:sym typeface="Times New Roman"/>
              </a:rPr>
              <a:t>rom science to sp</a:t>
            </a:r>
            <a:r>
              <a:rPr lang="en-US" sz="1899" u="none" strike="noStrike" spc="-30">
                <a:solidFill>
                  <a:srgbClr val="303030"/>
                </a:solidFill>
                <a:latin typeface="Times New Roman"/>
                <a:ea typeface="Times New Roman"/>
                <a:cs typeface="Times New Roman"/>
                <a:sym typeface="Times New Roman"/>
              </a:rPr>
              <a:t>ort</a:t>
            </a:r>
            <a:r>
              <a:rPr lang="en-US" sz="1899" spc="-30">
                <a:solidFill>
                  <a:srgbClr val="303030"/>
                </a:solidFill>
                <a:latin typeface="Times New Roman"/>
                <a:ea typeface="Times New Roman"/>
                <a:cs typeface="Times New Roman"/>
                <a:sym typeface="Times New Roman"/>
              </a:rPr>
              <a:t>s. Each subreddit operates under its own rules and is</a:t>
            </a:r>
            <a:r>
              <a:rPr lang="en-US" sz="1899" u="none" strike="noStrike" spc="-30">
                <a:solidFill>
                  <a:srgbClr val="303030"/>
                </a:solidFill>
                <a:latin typeface="Times New Roman"/>
                <a:ea typeface="Times New Roman"/>
                <a:cs typeface="Times New Roman"/>
                <a:sym typeface="Times New Roman"/>
              </a:rPr>
              <a:t> moderated by comm</a:t>
            </a:r>
            <a:r>
              <a:rPr lang="en-US" sz="1899" spc="-30">
                <a:solidFill>
                  <a:srgbClr val="303030"/>
                </a:solidFill>
                <a:latin typeface="Times New Roman"/>
                <a:ea typeface="Times New Roman"/>
                <a:cs typeface="Times New Roman"/>
                <a:sym typeface="Times New Roman"/>
              </a:rPr>
              <a:t>unity</a:t>
            </a:r>
            <a:r>
              <a:rPr lang="en-US" sz="1899" u="none" strike="noStrike" spc="-30">
                <a:solidFill>
                  <a:srgbClr val="303030"/>
                </a:solidFill>
                <a:latin typeface="Times New Roman"/>
                <a:ea typeface="Times New Roman"/>
                <a:cs typeface="Times New Roman"/>
                <a:sym typeface="Times New Roman"/>
              </a:rPr>
              <a:t> volunteers, making it a unique community with</a:t>
            </a:r>
            <a:r>
              <a:rPr lang="en-US" sz="1899" spc="-30">
                <a:solidFill>
                  <a:srgbClr val="303030"/>
                </a:solidFill>
                <a:latin typeface="Times New Roman"/>
                <a:ea typeface="Times New Roman"/>
                <a:cs typeface="Times New Roman"/>
                <a:sym typeface="Times New Roman"/>
              </a:rPr>
              <a:t>in the larger Reddit platform.</a:t>
            </a:r>
          </a:p>
        </p:txBody>
      </p:sp>
      <p:sp>
        <p:nvSpPr>
          <p:cNvPr id="13" name="TextBox 13"/>
          <p:cNvSpPr txBox="1"/>
          <p:nvPr/>
        </p:nvSpPr>
        <p:spPr>
          <a:xfrm>
            <a:off x="12971841" y="1494535"/>
            <a:ext cx="3857679" cy="6028690"/>
          </a:xfrm>
          <a:prstGeom prst="rect">
            <a:avLst/>
          </a:prstGeom>
        </p:spPr>
        <p:txBody>
          <a:bodyPr lIns="0" tIns="0" rIns="0" bIns="0" rtlCol="0" anchor="t">
            <a:spAutoFit/>
          </a:bodyPr>
          <a:lstStyle/>
          <a:p>
            <a:pPr algn="l">
              <a:lnSpc>
                <a:spcPts val="2659"/>
              </a:lnSpc>
            </a:pPr>
            <a:r>
              <a:rPr lang="en-US" sz="1899" u="none" strike="noStrike" spc="-30">
                <a:solidFill>
                  <a:srgbClr val="303030"/>
                </a:solidFill>
                <a:latin typeface="Times New Roman"/>
                <a:ea typeface="Times New Roman"/>
                <a:cs typeface="Times New Roman"/>
                <a:sym typeface="Times New Roman"/>
              </a:rPr>
              <a:t>This table presents the </a:t>
            </a:r>
            <a:r>
              <a:rPr lang="en-US" sz="1899" b="1" u="none" strike="noStrike" spc="-30">
                <a:solidFill>
                  <a:srgbClr val="303030"/>
                </a:solidFill>
                <a:latin typeface="Times New Roman Bold"/>
                <a:ea typeface="Times New Roman Bold"/>
                <a:cs typeface="Times New Roman Bold"/>
                <a:sym typeface="Times New Roman Bold"/>
              </a:rPr>
              <a:t>sentiment bias analysis </a:t>
            </a:r>
            <a:r>
              <a:rPr lang="en-US" sz="1899" u="none" strike="noStrike" spc="-30">
                <a:solidFill>
                  <a:srgbClr val="303030"/>
                </a:solidFill>
                <a:latin typeface="Times New Roman"/>
                <a:ea typeface="Times New Roman"/>
                <a:cs typeface="Times New Roman"/>
                <a:sym typeface="Times New Roman"/>
              </a:rPr>
              <a:t>across different subreddits on Reddit. </a:t>
            </a:r>
          </a:p>
          <a:p>
            <a:pPr marL="410208" lvl="1" indent="-205104" algn="l">
              <a:lnSpc>
                <a:spcPts val="2659"/>
              </a:lnSpc>
              <a:buFont typeface="Arial"/>
              <a:buChar char="•"/>
            </a:pPr>
            <a:r>
              <a:rPr lang="en-US" sz="1899" u="none" strike="noStrike" spc="-30">
                <a:solidFill>
                  <a:srgbClr val="303030"/>
                </a:solidFill>
                <a:latin typeface="Times New Roman"/>
                <a:ea typeface="Times New Roman"/>
                <a:cs typeface="Times New Roman"/>
                <a:sym typeface="Times New Roman"/>
              </a:rPr>
              <a:t>By calculating the </a:t>
            </a:r>
            <a:r>
              <a:rPr lang="en-US" sz="1899" u="sng" strike="noStrike" spc="-30">
                <a:solidFill>
                  <a:srgbClr val="303030"/>
                </a:solidFill>
                <a:latin typeface="Times New Roman"/>
                <a:ea typeface="Times New Roman"/>
                <a:cs typeface="Times New Roman"/>
                <a:sym typeface="Times New Roman"/>
              </a:rPr>
              <a:t>average positive</a:t>
            </a:r>
            <a:r>
              <a:rPr lang="en-US" sz="1899" u="sng" spc="-30">
                <a:solidFill>
                  <a:srgbClr val="303030"/>
                </a:solidFill>
                <a:latin typeface="Times New Roman"/>
                <a:ea typeface="Times New Roman"/>
                <a:cs typeface="Times New Roman"/>
                <a:sym typeface="Times New Roman"/>
              </a:rPr>
              <a:t> and negative sentiment scores </a:t>
            </a:r>
            <a:r>
              <a:rPr lang="en-US" sz="1899" spc="-30">
                <a:solidFill>
                  <a:srgbClr val="303030"/>
                </a:solidFill>
                <a:latin typeface="Times New Roman"/>
                <a:ea typeface="Times New Roman"/>
                <a:cs typeface="Times New Roman"/>
                <a:sym typeface="Times New Roman"/>
              </a:rPr>
              <a:t>for each subreddit, we</a:t>
            </a:r>
            <a:r>
              <a:rPr lang="en-US" sz="1899" u="none" strike="noStrike" spc="-30">
                <a:solidFill>
                  <a:srgbClr val="303030"/>
                </a:solidFill>
                <a:latin typeface="Times New Roman"/>
                <a:ea typeface="Times New Roman"/>
                <a:cs typeface="Times New Roman"/>
                <a:sym typeface="Times New Roman"/>
              </a:rPr>
              <a:t> have derived a Bias index that measures the overall sentiment </a:t>
            </a:r>
            <a:r>
              <a:rPr lang="en-US" sz="1899" spc="-30">
                <a:solidFill>
                  <a:srgbClr val="303030"/>
                </a:solidFill>
                <a:latin typeface="Times New Roman"/>
                <a:ea typeface="Times New Roman"/>
                <a:cs typeface="Times New Roman"/>
                <a:sym typeface="Times New Roman"/>
              </a:rPr>
              <a:t>orientation </a:t>
            </a:r>
            <a:r>
              <a:rPr lang="en-US" sz="1899" u="none" strike="noStrike" spc="-30">
                <a:solidFill>
                  <a:srgbClr val="303030"/>
                </a:solidFill>
                <a:latin typeface="Times New Roman"/>
                <a:ea typeface="Times New Roman"/>
                <a:cs typeface="Times New Roman"/>
                <a:sym typeface="Times New Roman"/>
              </a:rPr>
              <a:t>of t</a:t>
            </a:r>
            <a:r>
              <a:rPr lang="en-US" sz="1899" spc="-30">
                <a:solidFill>
                  <a:srgbClr val="303030"/>
                </a:solidFill>
                <a:latin typeface="Times New Roman"/>
                <a:ea typeface="Times New Roman"/>
                <a:cs typeface="Times New Roman"/>
                <a:sym typeface="Times New Roman"/>
              </a:rPr>
              <a:t>he subreddit content. </a:t>
            </a:r>
          </a:p>
          <a:p>
            <a:pPr marL="410208" lvl="1" indent="-205104" algn="l">
              <a:lnSpc>
                <a:spcPts val="2659"/>
              </a:lnSpc>
              <a:buFont typeface="Arial"/>
              <a:buChar char="•"/>
            </a:pPr>
            <a:r>
              <a:rPr lang="en-US" sz="1899" spc="-30">
                <a:solidFill>
                  <a:srgbClr val="303030"/>
                </a:solidFill>
                <a:latin typeface="Times New Roman"/>
                <a:ea typeface="Times New Roman"/>
                <a:cs typeface="Times New Roman"/>
                <a:sym typeface="Times New Roman"/>
              </a:rPr>
              <a:t>For example, a positive bias indicates a tendency toward more positive sentiment comments, whereas a negative bias reflects a prevalence of negative sentiments.</a:t>
            </a:r>
          </a:p>
          <a:p>
            <a:pPr marL="410208" lvl="1" indent="-205104" algn="l">
              <a:lnSpc>
                <a:spcPts val="2659"/>
              </a:lnSpc>
              <a:buFont typeface="Arial"/>
              <a:buChar char="•"/>
            </a:pPr>
            <a:r>
              <a:rPr lang="en-US" sz="1899" spc="-30">
                <a:solidFill>
                  <a:srgbClr val="303030"/>
                </a:solidFill>
                <a:latin typeface="Times New Roman"/>
                <a:ea typeface="Times New Roman"/>
                <a:cs typeface="Times New Roman"/>
                <a:sym typeface="Times New Roman"/>
              </a:rPr>
              <a:t> The results show that</a:t>
            </a:r>
            <a:r>
              <a:rPr lang="en-US" sz="1899" u="none" strike="noStrike" spc="-30">
                <a:solidFill>
                  <a:srgbClr val="303030"/>
                </a:solidFill>
                <a:latin typeface="Times New Roman"/>
                <a:ea typeface="Times New Roman"/>
                <a:cs typeface="Times New Roman"/>
                <a:sym typeface="Times New Roman"/>
              </a:rPr>
              <a:t> </a:t>
            </a:r>
            <a:r>
              <a:rPr lang="en-US" sz="1899" b="1" u="none" strike="noStrike" spc="-30">
                <a:solidFill>
                  <a:srgbClr val="303030"/>
                </a:solidFill>
                <a:latin typeface="Times New Roman Bold"/>
                <a:ea typeface="Times New Roman Bold"/>
                <a:cs typeface="Times New Roman Bold"/>
                <a:sym typeface="Times New Roman Bold"/>
              </a:rPr>
              <a:t>most subreddits exhibit a negative bias</a:t>
            </a:r>
            <a:r>
              <a:rPr lang="en-US" sz="1899" u="none" strike="noStrike" spc="-30">
                <a:solidFill>
                  <a:srgbClr val="303030"/>
                </a:solidFill>
                <a:latin typeface="Times New Roman"/>
                <a:ea typeface="Times New Roman"/>
                <a:cs typeface="Times New Roman"/>
                <a:sym typeface="Times New Roman"/>
              </a:rPr>
              <a:t>, with only a few showi</a:t>
            </a:r>
            <a:r>
              <a:rPr lang="en-US" sz="1899" spc="-30">
                <a:solidFill>
                  <a:srgbClr val="303030"/>
                </a:solidFill>
                <a:latin typeface="Times New Roman"/>
                <a:ea typeface="Times New Roman"/>
                <a:cs typeface="Times New Roman"/>
                <a:sym typeface="Times New Roman"/>
              </a:rPr>
              <a:t>ng positive</a:t>
            </a:r>
            <a:r>
              <a:rPr lang="en-US" sz="1899" u="none" strike="noStrike" spc="-30">
                <a:solidFill>
                  <a:srgbClr val="303030"/>
                </a:solidFill>
                <a:latin typeface="Times New Roman"/>
                <a:ea typeface="Times New Roman"/>
                <a:cs typeface="Times New Roman"/>
                <a:sym typeface="Times New Roman"/>
              </a:rPr>
              <a:t> or neutral biases. </a:t>
            </a:r>
          </a:p>
        </p:txBody>
      </p:sp>
      <p:sp>
        <p:nvSpPr>
          <p:cNvPr id="14" name="TextBox 14"/>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grpSp>
        <p:nvGrpSpPr>
          <p:cNvPr id="7" name="Group 7"/>
          <p:cNvGrpSpPr>
            <a:grpSpLocks noChangeAspect="1"/>
          </p:cNvGrpSpPr>
          <p:nvPr/>
        </p:nvGrpSpPr>
        <p:grpSpPr>
          <a:xfrm>
            <a:off x="1028700" y="1028700"/>
            <a:ext cx="8229600" cy="8229600"/>
            <a:chOff x="0" y="0"/>
            <a:chExt cx="13716000" cy="13716000"/>
          </a:xfrm>
        </p:grpSpPr>
        <p:sp>
          <p:nvSpPr>
            <p:cNvPr id="8" name="Freeform 8"/>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2"/>
              <a:stretch>
                <a:fillRect l="-2840" r="-2840"/>
              </a:stretch>
            </a:blipFill>
          </p:spPr>
          <p:txBody>
            <a:bodyPr/>
            <a:lstStyle/>
            <a:p>
              <a:endParaRPr lang="zh-SG" altLang="en-US"/>
            </a:p>
          </p:txBody>
        </p:sp>
        <p:sp>
          <p:nvSpPr>
            <p:cNvPr id="9" name="Freeform 9"/>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3"/>
              <a:stretch>
                <a:fillRect/>
              </a:stretch>
            </a:blipFill>
          </p:spPr>
          <p:txBody>
            <a:bodyPr/>
            <a:lstStyle/>
            <a:p>
              <a:endParaRPr lang="zh-SG" altLang="en-US"/>
            </a:p>
          </p:txBody>
        </p:sp>
      </p:grpSp>
      <p:sp>
        <p:nvSpPr>
          <p:cNvPr id="10" name="Freeform 10"/>
          <p:cNvSpPr/>
          <p:nvPr/>
        </p:nvSpPr>
        <p:spPr>
          <a:xfrm>
            <a:off x="10794160" y="3944765"/>
            <a:ext cx="2164975" cy="500853"/>
          </a:xfrm>
          <a:custGeom>
            <a:avLst/>
            <a:gdLst/>
            <a:ahLst/>
            <a:cxnLst/>
            <a:rect l="l" t="t" r="r" b="b"/>
            <a:pathLst>
              <a:path w="2164975" h="500853">
                <a:moveTo>
                  <a:pt x="0" y="0"/>
                </a:moveTo>
                <a:lnTo>
                  <a:pt x="2164975" y="0"/>
                </a:lnTo>
                <a:lnTo>
                  <a:pt x="2164975" y="500853"/>
                </a:lnTo>
                <a:lnTo>
                  <a:pt x="0" y="500853"/>
                </a:lnTo>
                <a:lnTo>
                  <a:pt x="0" y="0"/>
                </a:lnTo>
                <a:close/>
              </a:path>
            </a:pathLst>
          </a:custGeom>
          <a:blipFill>
            <a:blip r:embed="rId4"/>
            <a:stretch>
              <a:fillRect/>
            </a:stretch>
          </a:blipFill>
        </p:spPr>
        <p:txBody>
          <a:bodyPr/>
          <a:lstStyle/>
          <a:p>
            <a:endParaRPr lang="zh-SG" altLang="en-US"/>
          </a:p>
        </p:txBody>
      </p:sp>
      <p:sp>
        <p:nvSpPr>
          <p:cNvPr id="11" name="Freeform 11"/>
          <p:cNvSpPr/>
          <p:nvPr/>
        </p:nvSpPr>
        <p:spPr>
          <a:xfrm>
            <a:off x="10289293" y="7050388"/>
            <a:ext cx="6970007" cy="1637952"/>
          </a:xfrm>
          <a:custGeom>
            <a:avLst/>
            <a:gdLst/>
            <a:ahLst/>
            <a:cxnLst/>
            <a:rect l="l" t="t" r="r" b="b"/>
            <a:pathLst>
              <a:path w="6970007" h="1637952">
                <a:moveTo>
                  <a:pt x="0" y="0"/>
                </a:moveTo>
                <a:lnTo>
                  <a:pt x="6970007" y="0"/>
                </a:lnTo>
                <a:lnTo>
                  <a:pt x="6970007" y="1637951"/>
                </a:lnTo>
                <a:lnTo>
                  <a:pt x="0" y="1637951"/>
                </a:lnTo>
                <a:lnTo>
                  <a:pt x="0" y="0"/>
                </a:lnTo>
                <a:close/>
              </a:path>
            </a:pathLst>
          </a:custGeom>
          <a:blipFill>
            <a:blip r:embed="rId5"/>
            <a:stretch>
              <a:fillRect/>
            </a:stretch>
          </a:blipFill>
        </p:spPr>
        <p:txBody>
          <a:bodyPr/>
          <a:lstStyle/>
          <a:p>
            <a:endParaRPr lang="zh-SG" altLang="en-US"/>
          </a:p>
        </p:txBody>
      </p:sp>
      <p:sp>
        <p:nvSpPr>
          <p:cNvPr id="12" name="Freeform 12"/>
          <p:cNvSpPr/>
          <p:nvPr/>
        </p:nvSpPr>
        <p:spPr>
          <a:xfrm>
            <a:off x="13150313" y="4445618"/>
            <a:ext cx="3234035" cy="1280591"/>
          </a:xfrm>
          <a:custGeom>
            <a:avLst/>
            <a:gdLst/>
            <a:ahLst/>
            <a:cxnLst/>
            <a:rect l="l" t="t" r="r" b="b"/>
            <a:pathLst>
              <a:path w="3234035" h="1280591">
                <a:moveTo>
                  <a:pt x="0" y="0"/>
                </a:moveTo>
                <a:lnTo>
                  <a:pt x="3234034" y="0"/>
                </a:lnTo>
                <a:lnTo>
                  <a:pt x="3234034" y="1280591"/>
                </a:lnTo>
                <a:lnTo>
                  <a:pt x="0" y="1280591"/>
                </a:lnTo>
                <a:lnTo>
                  <a:pt x="0" y="0"/>
                </a:lnTo>
                <a:close/>
              </a:path>
            </a:pathLst>
          </a:custGeom>
          <a:blipFill>
            <a:blip r:embed="rId6"/>
            <a:stretch>
              <a:fillRect/>
            </a:stretch>
          </a:blipFill>
        </p:spPr>
        <p:txBody>
          <a:bodyPr/>
          <a:lstStyle/>
          <a:p>
            <a:endParaRPr lang="zh-SG" altLang="en-US"/>
          </a:p>
        </p:txBody>
      </p:sp>
      <p:sp>
        <p:nvSpPr>
          <p:cNvPr id="13" name="TextBox 13"/>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24</a:t>
            </a:r>
          </a:p>
        </p:txBody>
      </p:sp>
      <p:sp>
        <p:nvSpPr>
          <p:cNvPr id="14" name="TextBox 14"/>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5" name="TextBox 15"/>
          <p:cNvSpPr txBox="1"/>
          <p:nvPr/>
        </p:nvSpPr>
        <p:spPr>
          <a:xfrm>
            <a:off x="10722721" y="2923629"/>
            <a:ext cx="5061349" cy="585470"/>
          </a:xfrm>
          <a:prstGeom prst="rect">
            <a:avLst/>
          </a:prstGeom>
        </p:spPr>
        <p:txBody>
          <a:bodyPr lIns="0" tIns="0" rIns="0" bIns="0" rtlCol="0" anchor="t">
            <a:spAutoFit/>
          </a:bodyPr>
          <a:lstStyle/>
          <a:p>
            <a:pPr marL="0" lvl="0" indent="0" algn="just">
              <a:lnSpc>
                <a:spcPts val="2380"/>
              </a:lnSpc>
              <a:spcBef>
                <a:spcPct val="0"/>
              </a:spcBef>
            </a:pPr>
            <a:r>
              <a:rPr lang="en-US" sz="1700" spc="-27">
                <a:solidFill>
                  <a:srgbClr val="303030"/>
                </a:solidFill>
                <a:latin typeface="Arial Nova"/>
                <a:ea typeface="Arial Nova"/>
                <a:cs typeface="Arial Nova"/>
                <a:sym typeface="Arial Nova"/>
              </a:rPr>
              <a:t>Too much data leads to some crazy running time and computer overload!</a:t>
            </a:r>
          </a:p>
        </p:txBody>
      </p:sp>
      <p:sp>
        <p:nvSpPr>
          <p:cNvPr id="16" name="TextBox 16"/>
          <p:cNvSpPr txBox="1"/>
          <p:nvPr/>
        </p:nvSpPr>
        <p:spPr>
          <a:xfrm>
            <a:off x="10722721" y="2077752"/>
            <a:ext cx="5327241" cy="448310"/>
          </a:xfrm>
          <a:prstGeom prst="rect">
            <a:avLst/>
          </a:prstGeom>
        </p:spPr>
        <p:txBody>
          <a:bodyPr lIns="0" tIns="0" rIns="0" bIns="0" rtlCol="0" anchor="t">
            <a:spAutoFit/>
          </a:bodyPr>
          <a:lstStyle/>
          <a:p>
            <a:pPr marL="0" lvl="0" indent="0" algn="l">
              <a:lnSpc>
                <a:spcPts val="3639"/>
              </a:lnSpc>
              <a:spcBef>
                <a:spcPct val="0"/>
              </a:spcBef>
            </a:pPr>
            <a:r>
              <a:rPr lang="en-US" sz="2599" spc="-57">
                <a:solidFill>
                  <a:srgbClr val="303030"/>
                </a:solidFill>
                <a:latin typeface="Lekton"/>
                <a:ea typeface="Lekton"/>
                <a:cs typeface="Lekton"/>
                <a:sym typeface="Lekton"/>
              </a:rPr>
              <a:t>THE BIGGEST CHALLENGE</a:t>
            </a:r>
          </a:p>
        </p:txBody>
      </p:sp>
      <p:sp>
        <p:nvSpPr>
          <p:cNvPr id="17" name="TextBox 17"/>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8" name="TextBox 18"/>
          <p:cNvSpPr txBox="1"/>
          <p:nvPr/>
        </p:nvSpPr>
        <p:spPr>
          <a:xfrm>
            <a:off x="10755655" y="5731493"/>
            <a:ext cx="5061349" cy="880745"/>
          </a:xfrm>
          <a:prstGeom prst="rect">
            <a:avLst/>
          </a:prstGeom>
        </p:spPr>
        <p:txBody>
          <a:bodyPr lIns="0" tIns="0" rIns="0" bIns="0" rtlCol="0" anchor="t">
            <a:spAutoFit/>
          </a:bodyPr>
          <a:lstStyle/>
          <a:p>
            <a:pPr algn="just">
              <a:lnSpc>
                <a:spcPts val="2380"/>
              </a:lnSpc>
            </a:pPr>
            <a:r>
              <a:rPr lang="en-US" sz="1700" spc="-27">
                <a:solidFill>
                  <a:srgbClr val="303030"/>
                </a:solidFill>
                <a:latin typeface="Arial Nova"/>
                <a:ea typeface="Arial Nova"/>
                <a:cs typeface="Arial Nova"/>
                <a:sym typeface="Arial Nova"/>
              </a:rPr>
              <a:t>Solution:</a:t>
            </a:r>
          </a:p>
          <a:p>
            <a:pPr marL="0" lvl="0" indent="0" algn="just">
              <a:lnSpc>
                <a:spcPts val="2380"/>
              </a:lnSpc>
              <a:spcBef>
                <a:spcPct val="0"/>
              </a:spcBef>
            </a:pPr>
            <a:r>
              <a:rPr lang="en-US" sz="1700" spc="-27">
                <a:solidFill>
                  <a:srgbClr val="303030"/>
                </a:solidFill>
                <a:latin typeface="Arial Nova"/>
                <a:ea typeface="Arial Nova"/>
                <a:cs typeface="Arial Nova"/>
                <a:sym typeface="Arial Nova"/>
              </a:rPr>
              <a:t>The results of every important processing steps would  be saved as csv file, like:</a:t>
            </a:r>
          </a:p>
        </p:txBody>
      </p:sp>
      <p:sp>
        <p:nvSpPr>
          <p:cNvPr id="19" name="TextBox 19"/>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TextBox 2"/>
          <p:cNvSpPr txBox="1"/>
          <p:nvPr/>
        </p:nvSpPr>
        <p:spPr>
          <a:xfrm>
            <a:off x="1253045" y="452955"/>
            <a:ext cx="5327241" cy="448310"/>
          </a:xfrm>
          <a:prstGeom prst="rect">
            <a:avLst/>
          </a:prstGeom>
        </p:spPr>
        <p:txBody>
          <a:bodyPr lIns="0" tIns="0" rIns="0" bIns="0" rtlCol="0" anchor="t">
            <a:spAutoFit/>
          </a:bodyPr>
          <a:lstStyle/>
          <a:p>
            <a:pPr marL="0" lvl="0" indent="0" algn="l">
              <a:lnSpc>
                <a:spcPts val="3639"/>
              </a:lnSpc>
              <a:spcBef>
                <a:spcPct val="0"/>
              </a:spcBef>
            </a:pPr>
            <a:r>
              <a:rPr lang="en-US" sz="2599" spc="-57">
                <a:solidFill>
                  <a:srgbClr val="303030"/>
                </a:solidFill>
                <a:latin typeface="Lekton"/>
                <a:ea typeface="Lekton"/>
                <a:cs typeface="Lekton"/>
                <a:sym typeface="Lekton"/>
              </a:rPr>
              <a:t>REFERENCE</a:t>
            </a:r>
          </a:p>
        </p:txBody>
      </p:sp>
      <p:sp>
        <p:nvSpPr>
          <p:cNvPr id="3" name="TextBox 3"/>
          <p:cNvSpPr txBox="1"/>
          <p:nvPr/>
        </p:nvSpPr>
        <p:spPr>
          <a:xfrm>
            <a:off x="1028700" y="1334595"/>
            <a:ext cx="16561411" cy="8262620"/>
          </a:xfrm>
          <a:prstGeom prst="rect">
            <a:avLst/>
          </a:prstGeom>
        </p:spPr>
        <p:txBody>
          <a:bodyPr lIns="0" tIns="0" rIns="0" bIns="0" rtlCol="0" anchor="t">
            <a:spAutoFit/>
          </a:bodyPr>
          <a:lstStyle/>
          <a:p>
            <a:pPr algn="just">
              <a:lnSpc>
                <a:spcPts val="2380"/>
              </a:lnSpc>
            </a:pPr>
            <a:r>
              <a:rPr lang="en-US" sz="1700" spc="-27">
                <a:solidFill>
                  <a:srgbClr val="303030"/>
                </a:solidFill>
                <a:latin typeface="Arial Nova"/>
                <a:ea typeface="Arial Nova"/>
                <a:cs typeface="Arial Nova"/>
                <a:sym typeface="Arial Nova"/>
              </a:rPr>
              <a:t>Hatte, S., Madinier, E., &amp; Zhuravskaya, E. (2021). Reading Twitter in the Newsroom: How Social</a:t>
            </a:r>
            <a:r>
              <a:rPr lang="en-US" sz="1700" u="none" strike="noStrike" spc="-27">
                <a:solidFill>
                  <a:srgbClr val="303030"/>
                </a:solidFill>
                <a:latin typeface="Arial Nova"/>
                <a:ea typeface="Arial Nova"/>
                <a:cs typeface="Arial Nova"/>
                <a:sym typeface="Arial Nova"/>
              </a:rPr>
              <a:t> Media Affects Traditional-Media Reporting of Conflicts.Social Science Research Network. https://doi.org/10.2139/SSRN.3845739</a:t>
            </a:r>
          </a:p>
          <a:p>
            <a:pPr algn="just">
              <a:lnSpc>
                <a:spcPts val="2380"/>
              </a:lnSpc>
            </a:pPr>
            <a:r>
              <a:rPr lang="en-US" sz="1700" u="none" strike="noStrike" spc="-27">
                <a:solidFill>
                  <a:srgbClr val="303030"/>
                </a:solidFill>
                <a:latin typeface="Arial Nova"/>
                <a:ea typeface="Arial Nova"/>
                <a:cs typeface="Arial Nova"/>
                <a:sym typeface="Arial Nova"/>
              </a:rPr>
              <a:t> </a:t>
            </a:r>
          </a:p>
          <a:p>
            <a:pPr algn="just">
              <a:lnSpc>
                <a:spcPts val="2380"/>
              </a:lnSpc>
            </a:pPr>
            <a:r>
              <a:rPr lang="en-US" sz="1700" u="none" strike="noStrike" spc="-27">
                <a:solidFill>
                  <a:srgbClr val="303030"/>
                </a:solidFill>
                <a:latin typeface="Arial Nova"/>
                <a:ea typeface="Arial Nova"/>
                <a:cs typeface="Arial Nova"/>
                <a:sym typeface="Arial Nova"/>
              </a:rPr>
              <a:t>Zeitzoff, T. (2017). How Social Media Is Changing Conflict.Journal of Conflict Resolution. https://doi.org/10.1177/0022002717721392</a:t>
            </a:r>
          </a:p>
          <a:p>
            <a:pPr algn="just">
              <a:lnSpc>
                <a:spcPts val="2380"/>
              </a:lnSpc>
            </a:pPr>
            <a:r>
              <a:rPr lang="en-US" sz="1700" u="none" strike="noStrike" spc="-27">
                <a:solidFill>
                  <a:srgbClr val="303030"/>
                </a:solidFill>
                <a:latin typeface="Arial Nova"/>
                <a:ea typeface="Arial Nova"/>
                <a:cs typeface="Arial Nova"/>
                <a:sym typeface="Arial Nova"/>
              </a:rPr>
              <a:t> </a:t>
            </a:r>
          </a:p>
          <a:p>
            <a:pPr algn="just">
              <a:lnSpc>
                <a:spcPts val="2380"/>
              </a:lnSpc>
            </a:pPr>
            <a:r>
              <a:rPr lang="en-US" sz="1700" u="none" strike="noStrike" spc="-27">
                <a:solidFill>
                  <a:srgbClr val="303030"/>
                </a:solidFill>
                <a:latin typeface="Arial Nova"/>
                <a:ea typeface="Arial Nova"/>
                <a:cs typeface="Arial Nova"/>
                <a:sym typeface="Arial Nova"/>
              </a:rPr>
              <a:t>Shamsi, Z. U. H. (2023).Efficacy of Social Media in Wars and Conflicts Brief Review of Russia-Ukraine War. https://doi.org/10.58329/criss.v2i4.66</a:t>
            </a:r>
          </a:p>
          <a:p>
            <a:pPr algn="just">
              <a:lnSpc>
                <a:spcPts val="2380"/>
              </a:lnSpc>
            </a:pPr>
            <a:r>
              <a:rPr lang="en-US" sz="1700" u="none" strike="noStrike" spc="-27">
                <a:solidFill>
                  <a:srgbClr val="303030"/>
                </a:solidFill>
                <a:latin typeface="Arial Nova"/>
                <a:ea typeface="Arial Nova"/>
                <a:cs typeface="Arial Nova"/>
                <a:sym typeface="Arial Nova"/>
              </a:rPr>
              <a:t> </a:t>
            </a:r>
          </a:p>
          <a:p>
            <a:pPr algn="just">
              <a:lnSpc>
                <a:spcPts val="2380"/>
              </a:lnSpc>
            </a:pPr>
            <a:r>
              <a:rPr lang="en-US" sz="1700" u="none" strike="noStrike" spc="-27">
                <a:solidFill>
                  <a:srgbClr val="303030"/>
                </a:solidFill>
                <a:latin typeface="Arial Nova"/>
                <a:ea typeface="Arial Nova"/>
                <a:cs typeface="Arial Nova"/>
                <a:sym typeface="Arial Nova"/>
              </a:rPr>
              <a:t>Hunter, L. Y., &amp; Biglaiser, G. (2022).The Effects of Social Media, Elites, and Political Polarization on Civil Conflict. https://doi.org/10.1080/1057610x.2022.2163461</a:t>
            </a:r>
          </a:p>
          <a:p>
            <a:pPr algn="just">
              <a:lnSpc>
                <a:spcPts val="2380"/>
              </a:lnSpc>
            </a:pPr>
            <a:r>
              <a:rPr lang="en-US" sz="1700" u="none" strike="noStrike" spc="-27">
                <a:solidFill>
                  <a:srgbClr val="303030"/>
                </a:solidFill>
                <a:latin typeface="Arial Nova"/>
                <a:ea typeface="Arial Nova"/>
                <a:cs typeface="Arial Nova"/>
                <a:sym typeface="Arial Nova"/>
              </a:rPr>
              <a:t> </a:t>
            </a:r>
          </a:p>
          <a:p>
            <a:pPr algn="just">
              <a:lnSpc>
                <a:spcPts val="2380"/>
              </a:lnSpc>
            </a:pPr>
            <a:r>
              <a:rPr lang="en-US" sz="1700" u="none" strike="noStrike" spc="-27">
                <a:solidFill>
                  <a:srgbClr val="303030"/>
                </a:solidFill>
                <a:latin typeface="Arial Nova"/>
                <a:ea typeface="Arial Nova"/>
                <a:cs typeface="Arial Nova"/>
                <a:sym typeface="Arial Nova"/>
              </a:rPr>
              <a:t>Contemporary Trends in Conflict and Communication. (2022). https://doi.org/10.1515/9783110687262</a:t>
            </a:r>
          </a:p>
          <a:p>
            <a:pPr algn="just">
              <a:lnSpc>
                <a:spcPts val="2380"/>
              </a:lnSpc>
            </a:pPr>
            <a:r>
              <a:rPr lang="en-US" sz="1700" u="none" strike="noStrike" spc="-27">
                <a:solidFill>
                  <a:srgbClr val="303030"/>
                </a:solidFill>
                <a:latin typeface="Arial Nova"/>
                <a:ea typeface="Arial Nova"/>
                <a:cs typeface="Arial Nova"/>
                <a:sym typeface="Arial Nova"/>
              </a:rPr>
              <a:t> </a:t>
            </a:r>
          </a:p>
          <a:p>
            <a:pPr algn="just">
              <a:lnSpc>
                <a:spcPts val="2380"/>
              </a:lnSpc>
            </a:pPr>
            <a:r>
              <a:rPr lang="en-US" sz="1700" u="none" strike="noStrike" spc="-27">
                <a:solidFill>
                  <a:srgbClr val="303030"/>
                </a:solidFill>
                <a:latin typeface="Arial Nova"/>
                <a:ea typeface="Arial Nova"/>
                <a:cs typeface="Arial Nova"/>
                <a:sym typeface="Arial Nova"/>
              </a:rPr>
              <a:t>Silva, D., Silva, R. M. A. da, Lima, P. F., Batista, J. E., &amp; Júnior, S. F. A. X. (2024). Reddit comment analysis: sentiment prediction and topic modeling using VADER and BERTopic.Socioeconomic Analytics. https://doi.org/10.51359/2965-4661.2024.265074</a:t>
            </a:r>
          </a:p>
          <a:p>
            <a:pPr algn="just">
              <a:lnSpc>
                <a:spcPts val="2380"/>
              </a:lnSpc>
            </a:pPr>
            <a:r>
              <a:rPr lang="en-US" sz="1700" u="none" strike="noStrike" spc="-27">
                <a:solidFill>
                  <a:srgbClr val="303030"/>
                </a:solidFill>
                <a:latin typeface="Arial Nova"/>
                <a:ea typeface="Arial Nova"/>
                <a:cs typeface="Arial Nova"/>
                <a:sym typeface="Arial Nova"/>
              </a:rPr>
              <a:t> </a:t>
            </a:r>
          </a:p>
          <a:p>
            <a:pPr algn="just">
              <a:lnSpc>
                <a:spcPts val="2380"/>
              </a:lnSpc>
            </a:pPr>
            <a:r>
              <a:rPr lang="en-US" sz="1700" u="none" strike="noStrike" spc="-27">
                <a:solidFill>
                  <a:srgbClr val="303030"/>
                </a:solidFill>
                <a:latin typeface="Arial Nova"/>
                <a:ea typeface="Arial Nova"/>
                <a:cs typeface="Arial Nova"/>
                <a:sym typeface="Arial Nova"/>
              </a:rPr>
              <a:t>Aggarwal, A., Gola, B., &amp; Sankla, T. (2021).Data Mining and Analysis of Reddit User Data. https://doi.org/10.1007/978-981-33-6691-6_24</a:t>
            </a:r>
          </a:p>
          <a:p>
            <a:pPr algn="just">
              <a:lnSpc>
                <a:spcPts val="2380"/>
              </a:lnSpc>
            </a:pPr>
            <a:r>
              <a:rPr lang="en-US" sz="1700" u="none" strike="noStrike" spc="-27">
                <a:solidFill>
                  <a:srgbClr val="303030"/>
                </a:solidFill>
                <a:latin typeface="Arial Nova"/>
                <a:ea typeface="Arial Nova"/>
                <a:cs typeface="Arial Nova"/>
                <a:sym typeface="Arial Nova"/>
              </a:rPr>
              <a:t> </a:t>
            </a:r>
          </a:p>
          <a:p>
            <a:pPr algn="just">
              <a:lnSpc>
                <a:spcPts val="2380"/>
              </a:lnSpc>
            </a:pPr>
            <a:r>
              <a:rPr lang="en-US" sz="1700" u="none" strike="noStrike" spc="-27">
                <a:solidFill>
                  <a:srgbClr val="303030"/>
                </a:solidFill>
                <a:latin typeface="Arial Nova"/>
                <a:ea typeface="Arial Nova"/>
                <a:cs typeface="Arial Nova"/>
                <a:sym typeface="Arial Nova"/>
              </a:rPr>
              <a:t>McGeary, T. (2023).A Descriptive Analysis of Reddit Comments Using Data Analytics Approach. https://doi.org/10.1007/978-981-19-7513-4_16</a:t>
            </a:r>
          </a:p>
          <a:p>
            <a:pPr algn="just">
              <a:lnSpc>
                <a:spcPts val="2380"/>
              </a:lnSpc>
            </a:pPr>
            <a:r>
              <a:rPr lang="en-US" sz="1700" u="none" strike="noStrike" spc="-27">
                <a:solidFill>
                  <a:srgbClr val="303030"/>
                </a:solidFill>
                <a:latin typeface="Arial Nova"/>
                <a:ea typeface="Arial Nova"/>
                <a:cs typeface="Arial Nova"/>
                <a:sym typeface="Arial Nova"/>
              </a:rPr>
              <a:t> </a:t>
            </a:r>
          </a:p>
          <a:p>
            <a:pPr algn="just">
              <a:lnSpc>
                <a:spcPts val="2380"/>
              </a:lnSpc>
            </a:pPr>
            <a:r>
              <a:rPr lang="en-US" sz="1700" u="none" strike="noStrike" spc="-27">
                <a:solidFill>
                  <a:srgbClr val="303030"/>
                </a:solidFill>
                <a:latin typeface="Arial Nova"/>
                <a:ea typeface="Arial Nova"/>
                <a:cs typeface="Arial Nova"/>
                <a:sym typeface="Arial Nova"/>
              </a:rPr>
              <a:t>Raina, P. (2022). Sentiment analysis on news articles.International Journal for Innovative Engineering and Management Research. https://doi.org/10.48047/ijiemr/v11/i06/20</a:t>
            </a:r>
          </a:p>
          <a:p>
            <a:pPr algn="just">
              <a:lnSpc>
                <a:spcPts val="2380"/>
              </a:lnSpc>
            </a:pPr>
            <a:r>
              <a:rPr lang="en-US" sz="1700" u="none" strike="noStrike" spc="-27">
                <a:solidFill>
                  <a:srgbClr val="303030"/>
                </a:solidFill>
                <a:latin typeface="Arial Nova"/>
                <a:ea typeface="Arial Nova"/>
                <a:cs typeface="Arial Nova"/>
                <a:sym typeface="Arial Nova"/>
              </a:rPr>
              <a:t> </a:t>
            </a:r>
          </a:p>
          <a:p>
            <a:pPr algn="just">
              <a:lnSpc>
                <a:spcPts val="2380"/>
              </a:lnSpc>
            </a:pPr>
            <a:r>
              <a:rPr lang="en-US" sz="1700" u="none" strike="noStrike" spc="-27">
                <a:solidFill>
                  <a:srgbClr val="303030"/>
                </a:solidFill>
                <a:latin typeface="Arial Nova"/>
                <a:ea typeface="Arial Nova"/>
                <a:cs typeface="Arial Nova"/>
                <a:sym typeface="Arial Nova"/>
              </a:rPr>
              <a:t>Ajitha, P., Sivasangari, A., Rajkumar, R. I., &amp; Poonguzhali, S. (2021). Design of text sentiment analysis tool using feature extraction based on fusing machine learning algorithms.Journal of Intelligent and Fuzzy Systems. https://doi.org/10.3233/JIFS-189478</a:t>
            </a:r>
          </a:p>
          <a:p>
            <a:pPr algn="just">
              <a:lnSpc>
                <a:spcPts val="2380"/>
              </a:lnSpc>
            </a:pPr>
            <a:endParaRPr lang="en-US" sz="1700" u="none" strike="noStrike" spc="-27">
              <a:solidFill>
                <a:srgbClr val="303030"/>
              </a:solidFill>
              <a:latin typeface="Arial Nova"/>
              <a:ea typeface="Arial Nova"/>
              <a:cs typeface="Arial Nova"/>
              <a:sym typeface="Arial Nova"/>
            </a:endParaRPr>
          </a:p>
          <a:p>
            <a:pPr algn="just">
              <a:lnSpc>
                <a:spcPts val="2380"/>
              </a:lnSpc>
            </a:pPr>
            <a:r>
              <a:rPr lang="en-US" sz="1700" u="none" strike="noStrike" spc="-27">
                <a:solidFill>
                  <a:srgbClr val="303030"/>
                </a:solidFill>
                <a:latin typeface="Arial Nova"/>
                <a:ea typeface="Arial Nova"/>
                <a:cs typeface="Arial Nova"/>
                <a:sym typeface="Arial Nova"/>
              </a:rPr>
              <a:t>Sun, J., Wang, M., Ren, D., &amp; Chen, D. (2024). Research and Application of Text-Based Sentiment Analytics.Frontiers in Artificial Intelligence and Applications. https://doi.org/10.3233/faia241391</a:t>
            </a:r>
          </a:p>
          <a:p>
            <a:pPr algn="just">
              <a:lnSpc>
                <a:spcPts val="2380"/>
              </a:lnSpc>
            </a:pPr>
            <a:r>
              <a:rPr lang="en-US" sz="1700" u="none" strike="noStrike" spc="-27">
                <a:solidFill>
                  <a:srgbClr val="303030"/>
                </a:solidFill>
                <a:latin typeface="Arial Nova"/>
                <a:ea typeface="Arial Nova"/>
                <a:cs typeface="Arial Nova"/>
                <a:sym typeface="Arial Nova"/>
              </a:rPr>
              <a:t> </a:t>
            </a:r>
          </a:p>
          <a:p>
            <a:pPr algn="just">
              <a:lnSpc>
                <a:spcPts val="2380"/>
              </a:lnSpc>
            </a:pPr>
            <a:r>
              <a:rPr lang="en-US" sz="1700" u="none" strike="noStrike" spc="-27">
                <a:solidFill>
                  <a:srgbClr val="303030"/>
                </a:solidFill>
                <a:latin typeface="Arial Nova"/>
                <a:ea typeface="Arial Nova"/>
                <a:cs typeface="Arial Nova"/>
                <a:sym typeface="Arial Nova"/>
              </a:rPr>
              <a:t>Le, T. (2019). A Hybrid Method for Text-Based Sentiment Analysis.International Conference on Computational Science. https://doi.org/10.1109/CSCI49370.2019.00260</a:t>
            </a:r>
          </a:p>
          <a:p>
            <a:pPr algn="just">
              <a:lnSpc>
                <a:spcPts val="2380"/>
              </a:lnSpc>
            </a:pPr>
            <a:endParaRPr lang="en-US" sz="1700" u="none" strike="noStrike" spc="-27">
              <a:solidFill>
                <a:srgbClr val="303030"/>
              </a:solidFill>
              <a:latin typeface="Arial Nova"/>
              <a:ea typeface="Arial Nova"/>
              <a:cs typeface="Arial Nova"/>
              <a:sym typeface="Arial Nov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TextBox 2"/>
          <p:cNvSpPr txBox="1"/>
          <p:nvPr/>
        </p:nvSpPr>
        <p:spPr>
          <a:xfrm>
            <a:off x="1253045" y="452955"/>
            <a:ext cx="5327241" cy="448310"/>
          </a:xfrm>
          <a:prstGeom prst="rect">
            <a:avLst/>
          </a:prstGeom>
        </p:spPr>
        <p:txBody>
          <a:bodyPr lIns="0" tIns="0" rIns="0" bIns="0" rtlCol="0" anchor="t">
            <a:spAutoFit/>
          </a:bodyPr>
          <a:lstStyle/>
          <a:p>
            <a:pPr marL="0" lvl="0" indent="0" algn="l">
              <a:lnSpc>
                <a:spcPts val="3639"/>
              </a:lnSpc>
              <a:spcBef>
                <a:spcPct val="0"/>
              </a:spcBef>
            </a:pPr>
            <a:r>
              <a:rPr lang="en-US" sz="2599" spc="-57">
                <a:solidFill>
                  <a:srgbClr val="303030"/>
                </a:solidFill>
                <a:latin typeface="Lekton"/>
                <a:ea typeface="Lekton"/>
                <a:cs typeface="Lekton"/>
                <a:sym typeface="Lekton"/>
              </a:rPr>
              <a:t>REFERENCE</a:t>
            </a:r>
          </a:p>
        </p:txBody>
      </p:sp>
      <p:sp>
        <p:nvSpPr>
          <p:cNvPr id="3" name="TextBox 3"/>
          <p:cNvSpPr txBox="1"/>
          <p:nvPr/>
        </p:nvSpPr>
        <p:spPr>
          <a:xfrm>
            <a:off x="968892" y="1158362"/>
            <a:ext cx="16561411" cy="8560435"/>
          </a:xfrm>
          <a:prstGeom prst="rect">
            <a:avLst/>
          </a:prstGeom>
        </p:spPr>
        <p:txBody>
          <a:bodyPr lIns="0" tIns="0" rIns="0" bIns="0" rtlCol="0" anchor="t">
            <a:spAutoFit/>
          </a:bodyPr>
          <a:lstStyle/>
          <a:p>
            <a:pPr algn="just">
              <a:lnSpc>
                <a:spcPts val="2240"/>
              </a:lnSpc>
            </a:pPr>
            <a:r>
              <a:rPr lang="en-US" sz="1600" spc="-25">
                <a:solidFill>
                  <a:srgbClr val="303030"/>
                </a:solidFill>
                <a:latin typeface="Arial Nova"/>
                <a:ea typeface="Arial Nova"/>
                <a:cs typeface="Arial Nova"/>
                <a:sym typeface="Arial Nova"/>
              </a:rPr>
              <a:t>Sentiment Analysis Using Text Mining: A Survey. (2023).International Research Journal Of</a:t>
            </a:r>
            <a:r>
              <a:rPr lang="en-US" sz="1600" u="none" strike="noStrike" spc="-25">
                <a:solidFill>
                  <a:srgbClr val="303030"/>
                </a:solidFill>
                <a:latin typeface="Arial Nova"/>
                <a:ea typeface="Arial Nova"/>
                <a:cs typeface="Arial Nova"/>
                <a:sym typeface="Arial Nova"/>
              </a:rPr>
              <a:t> Modernization In Engineering Technology And Science. https://doi.org/10.56726/irjmets43989</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Chen, J. (2024).Sentiment Analysis of Translated Texts Combined with Artificial Intelligence and Improvement of Machine Translation. https://doi.org/10.1109/telepe64216.2024.00161</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Saraf, A. (2024). Analysing the Sentiments using Natural Language Processing.International Journal for Research in Applied Science and Engineering Technology. https://doi.org/10.22214/ijraset.2024.58091</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Турута, О., &amp; Штанько, О. (2024). Дослідження методів оцінки сентименту діалогових повідомлень.Ренессанс в Парадигме Новаций Образования и Технологий в XXI Веке. https://doi.org/10.30837/iyf.iis.2024.418</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Jiao, S. (2025). Research on text sentiment analysis in natural language processing.IET Conference Proceedings.https://doi.org/10.1049/icp.2024.3977</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Zhang, Y., Mao, W., &amp; Lin, J. (2017).Modeling Topic Evolution in Social Media Short Texts. https://doi.org/10.1109/ICBK.2017.39</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Zhang, Y., Mao, W., &amp; Zeng, D. (2017). Topic evolution modeling in social media short texts based on recurrent semantic dependent CRP.Intelligence and Security Informatics. https://doi.org/10.1109/ISI.2017.8004885</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Deng, Q., Cai, G., Zhang, H., Liu, Y., Huang, L., &amp; Sun, F. (2018). Enhancing situation awareness of public safety events by visualizing topic evolution using social media.International Conference on Digital Government Research. https://doi.org/10.1145/3209281.3209378</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Fu, X., Wang, Y., Li, M., Dou, M., Qiao, M., &amp; Hu, K. (2020). Community Evolutional Network for Situation Awareness Using Social Media.IEEE Access. https://doi.org/10.1109/ACCESS.2020.2976108</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Deng, Z., Ma, R., Wu, M., &amp; Evans, R. (2023). Netizens’ concerns during COVID-19: a topic evolution analysis of Chinese social media platforms.Kybernetes. https://doi.org/10.1108/k-04-2023-0583</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Fu, P., Lin, Z., Lin, H., Yuan, F., Wang, W., &amp; Meng, D. (2016).Quantifying the Effect of Sentiment on Topic Evolution in Chinese Microblog. https://doi.org/10.1007/978-3-319-45814-4_43</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Bide, P., Magotra, V., Jain, J., Rao, P., &amp; Jain, K. (2021). Comprehensive Survey on Techniques of Topic Evolution Mining.International Conference on Communication and Electronics Systems. https://doi.org/10.1109/ICCES51350.2021.9488965</a:t>
            </a:r>
          </a:p>
          <a:p>
            <a:pPr algn="just">
              <a:lnSpc>
                <a:spcPts val="2240"/>
              </a:lnSpc>
            </a:pPr>
            <a:endParaRPr lang="en-US" sz="1600" u="none" strike="noStrike" spc="-25">
              <a:solidFill>
                <a:srgbClr val="303030"/>
              </a:solidFill>
              <a:latin typeface="Arial Nova"/>
              <a:ea typeface="Arial Nova"/>
              <a:cs typeface="Arial Nova"/>
              <a:sym typeface="Arial Nov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TextBox 2"/>
          <p:cNvSpPr txBox="1"/>
          <p:nvPr/>
        </p:nvSpPr>
        <p:spPr>
          <a:xfrm>
            <a:off x="1253045" y="452955"/>
            <a:ext cx="5327241" cy="448310"/>
          </a:xfrm>
          <a:prstGeom prst="rect">
            <a:avLst/>
          </a:prstGeom>
        </p:spPr>
        <p:txBody>
          <a:bodyPr lIns="0" tIns="0" rIns="0" bIns="0" rtlCol="0" anchor="t">
            <a:spAutoFit/>
          </a:bodyPr>
          <a:lstStyle/>
          <a:p>
            <a:pPr marL="0" lvl="0" indent="0" algn="l">
              <a:lnSpc>
                <a:spcPts val="3639"/>
              </a:lnSpc>
              <a:spcBef>
                <a:spcPct val="0"/>
              </a:spcBef>
            </a:pPr>
            <a:r>
              <a:rPr lang="en-US" sz="2599" spc="-57">
                <a:solidFill>
                  <a:srgbClr val="303030"/>
                </a:solidFill>
                <a:latin typeface="Lekton"/>
                <a:ea typeface="Lekton"/>
                <a:cs typeface="Lekton"/>
                <a:sym typeface="Lekton"/>
              </a:rPr>
              <a:t>REFERENCE</a:t>
            </a:r>
          </a:p>
        </p:txBody>
      </p:sp>
      <p:sp>
        <p:nvSpPr>
          <p:cNvPr id="3" name="TextBox 3"/>
          <p:cNvSpPr txBox="1"/>
          <p:nvPr/>
        </p:nvSpPr>
        <p:spPr>
          <a:xfrm>
            <a:off x="863295" y="863165"/>
            <a:ext cx="16561411" cy="9389110"/>
          </a:xfrm>
          <a:prstGeom prst="rect">
            <a:avLst/>
          </a:prstGeom>
        </p:spPr>
        <p:txBody>
          <a:bodyPr lIns="0" tIns="0" rIns="0" bIns="0" rtlCol="0" anchor="t">
            <a:spAutoFit/>
          </a:bodyPr>
          <a:lstStyle/>
          <a:p>
            <a:pPr algn="just">
              <a:lnSpc>
                <a:spcPts val="2240"/>
              </a:lnSpc>
            </a:pPr>
            <a:r>
              <a:rPr lang="en-US" sz="1600" spc="-25">
                <a:solidFill>
                  <a:srgbClr val="303030"/>
                </a:solidFill>
                <a:latin typeface="Arial Nova"/>
                <a:ea typeface="Arial Nova"/>
                <a:cs typeface="Arial Nova"/>
                <a:sym typeface="Arial Nova"/>
              </a:rPr>
              <a:t>Zhou, H., Yu, H., Hu, R., &amp; Hu, J. (2017). A survey on trends of cross-media topic evolution map.Knowledge Based Systems. https://doi.org/10.1016/J.KNOSYS.2017.03.009</a:t>
            </a:r>
          </a:p>
          <a:p>
            <a:pPr algn="just">
              <a:lnSpc>
                <a:spcPts val="2240"/>
              </a:lnSpc>
            </a:pPr>
            <a:r>
              <a:rPr lang="en-US" sz="1600" spc="-25">
                <a:solidFill>
                  <a:srgbClr val="303030"/>
                </a:solidFill>
                <a:latin typeface="Arial Nova"/>
                <a:ea typeface="Arial Nova"/>
                <a:cs typeface="Arial Nova"/>
                <a:sym typeface="Arial Nova"/>
              </a:rPr>
              <a:t> </a:t>
            </a:r>
          </a:p>
          <a:p>
            <a:pPr algn="just">
              <a:lnSpc>
                <a:spcPts val="2240"/>
              </a:lnSpc>
            </a:pPr>
            <a:r>
              <a:rPr lang="en-US" sz="1600" spc="-25">
                <a:solidFill>
                  <a:srgbClr val="303030"/>
                </a:solidFill>
                <a:latin typeface="Arial Nova"/>
                <a:ea typeface="Arial Nova"/>
                <a:cs typeface="Arial Nova"/>
                <a:sym typeface="Arial Nova"/>
              </a:rPr>
              <a:t>The Background and Key Issues of</a:t>
            </a:r>
            <a:r>
              <a:rPr lang="en-US" sz="1600" u="none" strike="noStrike" spc="-25">
                <a:solidFill>
                  <a:srgbClr val="303030"/>
                </a:solidFill>
                <a:latin typeface="Arial Nova"/>
                <a:ea typeface="Arial Nova"/>
                <a:cs typeface="Arial Nova"/>
                <a:sym typeface="Arial Nova"/>
              </a:rPr>
              <a:t> the Israel-Hamas War. (2024).Jung-Dong Jeongchi Sahoe Yeon’gu. https://doi.org/10.52891/jmea.2024.23.2.1</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Tengah, K. A. (2022).The Gaza Strip and the Israel-Hamas Conflict: From 2008 until Nowadays. https://doi.org/10.54145/actamn.58.15</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Asangausung, O. S., Abang, T. A., Udousoro, T. E., Oko, N. I., &amp; Okon, G. E. (2024). The Israel-Hamas Armed Conflict in the Middle East: A Sociological Lens.AKSU Journal of Administration and Corporate Governance. https://doi.org/10.61090/aksujacog.2024.043</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Zhu, J., &amp; Liu, Y. (2024). The Representation of Israel-Hamas Conflict in the American and Chinese News Coverage: A Corpus-assisted Comparative Critical Discourse Analysis.International Journal of Social Sciences and Public Administration. https://doi.org/10.62051/ijsspa.v4n2.49</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Jha, A. (2024). The 2023 Israel-Hamas Conflict: Geopolitical Ripples from the Middle East to the Indo-Pacific.International Journal of Politics and Media. https://doi.org/10.26524/ijpm.3.10</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Heinze, E. A. (2024). International Law, Self-Defense, and the Israel-Hamas Conflict.Parameters. https://doi.org/10.55540/0031-1723.3273</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Gomes, F. D., &amp; Santos, R. C. C. dos. (2024).Guerra israel e hamas: apontamentos das violações do direito internacional humanitário - convenção de genebra e protocolos. https://doi.org/10.62140/fgrs5182024</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Abumbe, G. T., Terhile, A., &amp; Helen, D. C. (2024). Hamas-Israel Conflicts In Gaza And Its Implications For Middle East Stability.Global Journal of Social Sciences. https://doi.org/10.4314/gjss.v23i1.13</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From Echo Chambers to Resonance Chambers: How Offline Political Events Enter and Are Amplified In Online Networks. (2022). https://doi.org/10.31234/osf.io/vzu4q</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Mora-Cantallops, M., Sánchez-Alonso, S., Visvizi, A., &amp; Visvizi, A. (2021). The influence of external political events on social networks: the case of the Brexit Twitter Network.Journal of Ambient Intelligence and Humanized Computing. https://doi.org/10.1007/S12652-019-01273-7</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Calisir, E., &amp; Brambilla, M. (2019). Characterizing Long-Running Political Phenomena on Social Media.arXiv: Computers and Society.</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Hussain, M. K. I., Farooq, H., &amp; Iqbal, D. N. (2023).A Qualitative Study of Exploring the Impact of Social Media on Political Participation. https://doi.org/10.55529/jmcc.36.11.21</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Sjoraida, D. F., Guna, B. W. K., Nungraha, A. R., Amri, M., Santosa, T. A., &amp; Suar, A. (2024).Exploring the Impact of Social Media on Political Participation: A Review of Empirical Studies. https://doi.org/10.31004/innovative.v4i3.10497</a:t>
            </a:r>
          </a:p>
          <a:p>
            <a:pPr algn="just">
              <a:lnSpc>
                <a:spcPts val="2240"/>
              </a:lnSpc>
            </a:pPr>
            <a:endParaRPr lang="en-US" sz="1600" u="none" strike="noStrike" spc="-25">
              <a:solidFill>
                <a:srgbClr val="303030"/>
              </a:solidFill>
              <a:latin typeface="Arial Nova"/>
              <a:ea typeface="Arial Nova"/>
              <a:cs typeface="Arial Nova"/>
              <a:sym typeface="Arial Nov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grpSp>
        <p:nvGrpSpPr>
          <p:cNvPr id="7" name="Group 7"/>
          <p:cNvGrpSpPr>
            <a:grpSpLocks noChangeAspect="1"/>
          </p:cNvGrpSpPr>
          <p:nvPr/>
        </p:nvGrpSpPr>
        <p:grpSpPr>
          <a:xfrm>
            <a:off x="1021959" y="2209165"/>
            <a:ext cx="7049135" cy="7049135"/>
            <a:chOff x="0" y="0"/>
            <a:chExt cx="13716000" cy="13716000"/>
          </a:xfrm>
        </p:grpSpPr>
        <p:sp>
          <p:nvSpPr>
            <p:cNvPr id="8" name="Freeform 8"/>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2"/>
              <a:stretch>
                <a:fillRect/>
              </a:stretch>
            </a:blipFill>
          </p:spPr>
          <p:txBody>
            <a:bodyPr/>
            <a:lstStyle/>
            <a:p>
              <a:endParaRPr lang="zh-SG" altLang="en-US"/>
            </a:p>
          </p:txBody>
        </p:sp>
        <p:sp>
          <p:nvSpPr>
            <p:cNvPr id="9" name="Freeform 9"/>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3"/>
              <a:stretch>
                <a:fillRect/>
              </a:stretch>
            </a:blipFill>
          </p:spPr>
          <p:txBody>
            <a:bodyPr/>
            <a:lstStyle/>
            <a:p>
              <a:endParaRPr lang="zh-SG" altLang="en-US"/>
            </a:p>
          </p:txBody>
        </p:sp>
      </p:grpSp>
      <p:sp>
        <p:nvSpPr>
          <p:cNvPr id="10" name="AutoShape 10"/>
          <p:cNvSpPr/>
          <p:nvPr/>
        </p:nvSpPr>
        <p:spPr>
          <a:xfrm flipH="1" flipV="1">
            <a:off x="83908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11" name="AutoShape 11"/>
          <p:cNvSpPr/>
          <p:nvPr/>
        </p:nvSpPr>
        <p:spPr>
          <a:xfrm flipV="1">
            <a:off x="8390877" y="5138737"/>
            <a:ext cx="9194946"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12" name="TextBox 12"/>
          <p:cNvSpPr txBox="1"/>
          <p:nvPr/>
        </p:nvSpPr>
        <p:spPr>
          <a:xfrm>
            <a:off x="964809" y="942339"/>
            <a:ext cx="7106285"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INTRODUCTION</a:t>
            </a:r>
          </a:p>
        </p:txBody>
      </p:sp>
      <p:sp>
        <p:nvSpPr>
          <p:cNvPr id="13" name="TextBox 13"/>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01</a:t>
            </a:r>
          </a:p>
        </p:txBody>
      </p:sp>
      <p:sp>
        <p:nvSpPr>
          <p:cNvPr id="14" name="TextBox 14"/>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5" name="TextBox 15"/>
          <p:cNvSpPr txBox="1"/>
          <p:nvPr/>
        </p:nvSpPr>
        <p:spPr>
          <a:xfrm>
            <a:off x="9144000" y="1696720"/>
            <a:ext cx="5756680" cy="512445"/>
          </a:xfrm>
          <a:prstGeom prst="rect">
            <a:avLst/>
          </a:prstGeom>
        </p:spPr>
        <p:txBody>
          <a:bodyPr lIns="0" tIns="0" rIns="0" bIns="0" rtlCol="0" anchor="t">
            <a:spAutoFit/>
          </a:bodyPr>
          <a:lstStyle/>
          <a:p>
            <a:pPr marL="0" lvl="0" indent="0" algn="l">
              <a:lnSpc>
                <a:spcPts val="3779"/>
              </a:lnSpc>
              <a:spcBef>
                <a:spcPct val="0"/>
              </a:spcBef>
            </a:pPr>
            <a:r>
              <a:rPr lang="en-US" sz="2699" b="1" u="none" strike="noStrike" spc="-59">
                <a:solidFill>
                  <a:srgbClr val="303030"/>
                </a:solidFill>
                <a:latin typeface="Times New Roman Bold"/>
                <a:ea typeface="Times New Roman Bold"/>
                <a:cs typeface="Times New Roman Bold"/>
                <a:sym typeface="Times New Roman Bold"/>
              </a:rPr>
              <a:t>Reddit as a Platform for Public Opinion</a:t>
            </a:r>
          </a:p>
        </p:txBody>
      </p:sp>
      <p:sp>
        <p:nvSpPr>
          <p:cNvPr id="16" name="TextBox 16"/>
          <p:cNvSpPr txBox="1"/>
          <p:nvPr/>
        </p:nvSpPr>
        <p:spPr>
          <a:xfrm>
            <a:off x="9144000" y="2708275"/>
            <a:ext cx="7526596" cy="1889760"/>
          </a:xfrm>
          <a:prstGeom prst="rect">
            <a:avLst/>
          </a:prstGeom>
        </p:spPr>
        <p:txBody>
          <a:bodyPr lIns="0" tIns="0" rIns="0" bIns="0" rtlCol="0" anchor="t">
            <a:spAutoFit/>
          </a:bodyPr>
          <a:lstStyle/>
          <a:p>
            <a:pPr marL="0" lvl="0" indent="0" algn="just">
              <a:lnSpc>
                <a:spcPts val="2939"/>
              </a:lnSpc>
              <a:spcBef>
                <a:spcPct val="0"/>
              </a:spcBef>
            </a:pPr>
            <a:r>
              <a:rPr lang="en-US" sz="2099" u="none" strike="noStrike" spc="-33">
                <a:solidFill>
                  <a:srgbClr val="303030"/>
                </a:solidFill>
                <a:latin typeface="Times New Roman"/>
                <a:ea typeface="Times New Roman"/>
                <a:cs typeface="Times New Roman"/>
                <a:sym typeface="Times New Roman"/>
              </a:rPr>
              <a:t>With the growing influence of social media platforms on global public discourse, platforms like Reddit have become important channels for disseminating user opinions, expressing emotions, and exchanging information during major geopolitical conflicts.</a:t>
            </a:r>
          </a:p>
          <a:p>
            <a:pPr marL="0" lvl="0" indent="0" algn="just">
              <a:lnSpc>
                <a:spcPts val="2939"/>
              </a:lnSpc>
              <a:spcBef>
                <a:spcPct val="0"/>
              </a:spcBef>
            </a:pPr>
            <a:endParaRPr lang="en-US" sz="2099" u="none" strike="noStrike" spc="-33">
              <a:solidFill>
                <a:srgbClr val="303030"/>
              </a:solidFill>
              <a:latin typeface="Times New Roman"/>
              <a:ea typeface="Times New Roman"/>
              <a:cs typeface="Times New Roman"/>
              <a:sym typeface="Times New Roman"/>
            </a:endParaRPr>
          </a:p>
        </p:txBody>
      </p:sp>
      <p:sp>
        <p:nvSpPr>
          <p:cNvPr id="17" name="TextBox 17"/>
          <p:cNvSpPr txBox="1"/>
          <p:nvPr/>
        </p:nvSpPr>
        <p:spPr>
          <a:xfrm>
            <a:off x="9144000" y="5968686"/>
            <a:ext cx="6030557" cy="512445"/>
          </a:xfrm>
          <a:prstGeom prst="rect">
            <a:avLst/>
          </a:prstGeom>
        </p:spPr>
        <p:txBody>
          <a:bodyPr lIns="0" tIns="0" rIns="0" bIns="0" rtlCol="0" anchor="t">
            <a:spAutoFit/>
          </a:bodyPr>
          <a:lstStyle/>
          <a:p>
            <a:pPr marL="0" lvl="0" indent="0" algn="l">
              <a:lnSpc>
                <a:spcPts val="3779"/>
              </a:lnSpc>
              <a:spcBef>
                <a:spcPct val="0"/>
              </a:spcBef>
            </a:pPr>
            <a:r>
              <a:rPr lang="en-US" sz="2699" b="1" spc="-59">
                <a:solidFill>
                  <a:srgbClr val="303030"/>
                </a:solidFill>
                <a:latin typeface="Times New Roman Bold"/>
                <a:ea typeface="Times New Roman Bold"/>
                <a:cs typeface="Times New Roman Bold"/>
                <a:sym typeface="Times New Roman Bold"/>
              </a:rPr>
              <a:t>Social Media Reactions</a:t>
            </a:r>
          </a:p>
        </p:txBody>
      </p:sp>
      <p:sp>
        <p:nvSpPr>
          <p:cNvPr id="18" name="TextBox 18"/>
          <p:cNvSpPr txBox="1"/>
          <p:nvPr/>
        </p:nvSpPr>
        <p:spPr>
          <a:xfrm>
            <a:off x="9144000" y="6977847"/>
            <a:ext cx="7526596" cy="1889760"/>
          </a:xfrm>
          <a:prstGeom prst="rect">
            <a:avLst/>
          </a:prstGeom>
        </p:spPr>
        <p:txBody>
          <a:bodyPr lIns="0" tIns="0" rIns="0" bIns="0" rtlCol="0" anchor="t">
            <a:spAutoFit/>
          </a:bodyPr>
          <a:lstStyle/>
          <a:p>
            <a:pPr marL="0" lvl="0" indent="0" algn="just">
              <a:lnSpc>
                <a:spcPts val="2939"/>
              </a:lnSpc>
              <a:spcBef>
                <a:spcPct val="0"/>
              </a:spcBef>
            </a:pPr>
            <a:r>
              <a:rPr lang="en-US" sz="2099" u="none" strike="noStrike" spc="-33">
                <a:solidFill>
                  <a:srgbClr val="303030"/>
                </a:solidFill>
                <a:latin typeface="Times New Roman"/>
                <a:ea typeface="Times New Roman"/>
                <a:cs typeface="Times New Roman"/>
                <a:sym typeface="Times New Roman"/>
              </a:rPr>
              <a:t>The renewed outbreak of the Israel-Hamas war in 2023 not only led to a major humanitarian crisis, but also sparked widespread discussions on social media platforms regarding the nature of the war, humanitarian issues, and political stances.</a:t>
            </a:r>
          </a:p>
          <a:p>
            <a:pPr marL="0" lvl="0" indent="0" algn="just">
              <a:lnSpc>
                <a:spcPts val="2939"/>
              </a:lnSpc>
              <a:spcBef>
                <a:spcPct val="0"/>
              </a:spcBef>
            </a:pPr>
            <a:endParaRPr lang="en-US" sz="2099" u="none" strike="noStrike" spc="-33">
              <a:solidFill>
                <a:srgbClr val="303030"/>
              </a:solidFill>
              <a:latin typeface="Times New Roman"/>
              <a:ea typeface="Times New Roman"/>
              <a:cs typeface="Times New Roman"/>
              <a:sym typeface="Times New Roman"/>
            </a:endParaRPr>
          </a:p>
        </p:txBody>
      </p:sp>
      <p:sp>
        <p:nvSpPr>
          <p:cNvPr id="19" name="TextBox 19"/>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20" name="TextBox 20"/>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TextBox 2"/>
          <p:cNvSpPr txBox="1"/>
          <p:nvPr/>
        </p:nvSpPr>
        <p:spPr>
          <a:xfrm>
            <a:off x="1253045" y="452955"/>
            <a:ext cx="5327241" cy="448310"/>
          </a:xfrm>
          <a:prstGeom prst="rect">
            <a:avLst/>
          </a:prstGeom>
        </p:spPr>
        <p:txBody>
          <a:bodyPr lIns="0" tIns="0" rIns="0" bIns="0" rtlCol="0" anchor="t">
            <a:spAutoFit/>
          </a:bodyPr>
          <a:lstStyle/>
          <a:p>
            <a:pPr marL="0" lvl="0" indent="0" algn="l">
              <a:lnSpc>
                <a:spcPts val="3639"/>
              </a:lnSpc>
              <a:spcBef>
                <a:spcPct val="0"/>
              </a:spcBef>
            </a:pPr>
            <a:r>
              <a:rPr lang="en-US" sz="2599" spc="-57">
                <a:solidFill>
                  <a:srgbClr val="303030"/>
                </a:solidFill>
                <a:latin typeface="Lekton"/>
                <a:ea typeface="Lekton"/>
                <a:cs typeface="Lekton"/>
                <a:sym typeface="Lekton"/>
              </a:rPr>
              <a:t>REFERENCE</a:t>
            </a:r>
          </a:p>
        </p:txBody>
      </p:sp>
      <p:sp>
        <p:nvSpPr>
          <p:cNvPr id="3" name="TextBox 3"/>
          <p:cNvSpPr txBox="1"/>
          <p:nvPr/>
        </p:nvSpPr>
        <p:spPr>
          <a:xfrm>
            <a:off x="1102529" y="1447703"/>
            <a:ext cx="16561411" cy="3312160"/>
          </a:xfrm>
          <a:prstGeom prst="rect">
            <a:avLst/>
          </a:prstGeom>
        </p:spPr>
        <p:txBody>
          <a:bodyPr lIns="0" tIns="0" rIns="0" bIns="0" rtlCol="0" anchor="t">
            <a:spAutoFit/>
          </a:bodyPr>
          <a:lstStyle/>
          <a:p>
            <a:pPr algn="just">
              <a:lnSpc>
                <a:spcPts val="2240"/>
              </a:lnSpc>
            </a:pPr>
            <a:r>
              <a:rPr lang="en-US" sz="1600" spc="-25">
                <a:solidFill>
                  <a:srgbClr val="303030"/>
                </a:solidFill>
                <a:latin typeface="Arial Nova"/>
                <a:ea typeface="Arial Nova"/>
                <a:cs typeface="Arial Nova"/>
                <a:sym typeface="Arial Nova"/>
              </a:rPr>
              <a:t>Camara, A. (2024). Re-Examining the Impact of Social Media on Political Discourse: An Elaboration of Likelihood Model Analysis of</a:t>
            </a:r>
            <a:r>
              <a:rPr lang="en-US" sz="1600" u="none" strike="noStrike" spc="-25">
                <a:solidFill>
                  <a:srgbClr val="303030"/>
                </a:solidFill>
                <a:latin typeface="Arial Nova"/>
                <a:ea typeface="Arial Nova"/>
                <a:cs typeface="Arial Nova"/>
                <a:sym typeface="Arial Nova"/>
              </a:rPr>
              <a:t> Nigeria’s 2019 Presidential Election.Southwestern Mass Communication Journal. https://doi.org/10.58997/wpgnf936</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Arsyad, A., Dzaljad, R. G., Nurmiarani, M., &amp; Rantona, S. (2024). Media Sosial sebagai Agen Transformasi Politik: Analisis Pengaruh terhadap Proses Komunikasi Politik.Jurnal Pendidikan Dan Ilmu Sosial. https://doi.org/10.54066/jupendis.v2i2.1593</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Intyaswati, D. (2023). The Influence of Social Media on Online Political Participation among College Students: Mediation of Political Talks.The Southern Speech Journal. https://doi.org/10.1080/1041794x.2023.2165703</a:t>
            </a:r>
          </a:p>
          <a:p>
            <a:pPr algn="just">
              <a:lnSpc>
                <a:spcPts val="2240"/>
              </a:lnSpc>
            </a:pPr>
            <a:r>
              <a:rPr lang="en-US" sz="1600" u="none" strike="noStrike" spc="-25">
                <a:solidFill>
                  <a:srgbClr val="303030"/>
                </a:solidFill>
                <a:latin typeface="Arial Nova"/>
                <a:ea typeface="Arial Nova"/>
                <a:cs typeface="Arial Nova"/>
                <a:sym typeface="Arial Nova"/>
              </a:rPr>
              <a:t> </a:t>
            </a:r>
          </a:p>
          <a:p>
            <a:pPr algn="just">
              <a:lnSpc>
                <a:spcPts val="2240"/>
              </a:lnSpc>
            </a:pPr>
            <a:r>
              <a:rPr lang="en-US" sz="1600" u="none" strike="noStrike" spc="-25">
                <a:solidFill>
                  <a:srgbClr val="303030"/>
                </a:solidFill>
                <a:latin typeface="Arial Nova"/>
                <a:ea typeface="Arial Nova"/>
                <a:cs typeface="Arial Nova"/>
                <a:sym typeface="Arial Nova"/>
              </a:rPr>
              <a:t>Intyaswati, D., &amp; Fairuzza, M. (2023). The Influence of Social Media on Online Political Participation among College Students: Mediation of Political Talks.The Southern Communication Journal. https://doi.org/10.1080/1041794X.2023.2165703</a:t>
            </a:r>
          </a:p>
          <a:p>
            <a:pPr algn="just">
              <a:lnSpc>
                <a:spcPts val="2240"/>
              </a:lnSpc>
            </a:pPr>
            <a:endParaRPr lang="en-US" sz="1600" u="none" strike="noStrike" spc="-25">
              <a:solidFill>
                <a:srgbClr val="303030"/>
              </a:solidFill>
              <a:latin typeface="Arial Nova"/>
              <a:ea typeface="Arial Nova"/>
              <a:cs typeface="Arial Nova"/>
              <a:sym typeface="Arial Nova"/>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TextBox 7"/>
          <p:cNvSpPr txBox="1"/>
          <p:nvPr/>
        </p:nvSpPr>
        <p:spPr>
          <a:xfrm>
            <a:off x="2800062" y="3636105"/>
            <a:ext cx="5324763" cy="1749400"/>
          </a:xfrm>
          <a:prstGeom prst="rect">
            <a:avLst/>
          </a:prstGeom>
        </p:spPr>
        <p:txBody>
          <a:bodyPr lIns="0" tIns="0" rIns="0" bIns="0" rtlCol="0" anchor="t">
            <a:spAutoFit/>
          </a:bodyPr>
          <a:lstStyle/>
          <a:p>
            <a:pPr marL="0" lvl="0" indent="0" algn="l">
              <a:lnSpc>
                <a:spcPts val="11499"/>
              </a:lnSpc>
              <a:spcBef>
                <a:spcPct val="0"/>
              </a:spcBef>
            </a:pPr>
            <a:r>
              <a:rPr lang="en-US" sz="11499" spc="-413">
                <a:solidFill>
                  <a:srgbClr val="303030"/>
                </a:solidFill>
                <a:latin typeface="Times New Roman"/>
                <a:ea typeface="Times New Roman"/>
                <a:cs typeface="Times New Roman"/>
                <a:sym typeface="Times New Roman"/>
              </a:rPr>
              <a:t>Q&amp;A</a:t>
            </a:r>
          </a:p>
        </p:txBody>
      </p:sp>
      <p:sp>
        <p:nvSpPr>
          <p:cNvPr id="8" name="TextBox 8"/>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25</a:t>
            </a:r>
          </a:p>
        </p:txBody>
      </p:sp>
      <p:sp>
        <p:nvSpPr>
          <p:cNvPr id="9" name="TextBox 9"/>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0" name="TextBox 10"/>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
        <p:nvSpPr>
          <p:cNvPr id="11" name="TextBox 11"/>
          <p:cNvSpPr txBox="1"/>
          <p:nvPr/>
        </p:nvSpPr>
        <p:spPr>
          <a:xfrm>
            <a:off x="2625625" y="7034752"/>
            <a:ext cx="6213575" cy="1033779"/>
          </a:xfrm>
          <a:prstGeom prst="rect">
            <a:avLst/>
          </a:prstGeom>
        </p:spPr>
        <p:txBody>
          <a:bodyPr lIns="0" tIns="0" rIns="0" bIns="0" rtlCol="0" anchor="t">
            <a:spAutoFit/>
          </a:bodyPr>
          <a:lstStyle/>
          <a:p>
            <a:pPr algn="l">
              <a:lnSpc>
                <a:spcPts val="3920"/>
              </a:lnSpc>
            </a:pPr>
            <a:r>
              <a:rPr lang="en-US" sz="2800" spc="-61">
                <a:solidFill>
                  <a:srgbClr val="303030"/>
                </a:solidFill>
                <a:latin typeface="Times New Roman"/>
                <a:ea typeface="Times New Roman"/>
                <a:cs typeface="Times New Roman"/>
                <a:sym typeface="Times New Roman"/>
              </a:rPr>
              <a:t>ZHAO ZIQING   G2404735C</a:t>
            </a:r>
          </a:p>
          <a:p>
            <a:pPr marL="0" lvl="0" indent="0" algn="l">
              <a:lnSpc>
                <a:spcPts val="3920"/>
              </a:lnSpc>
              <a:spcBef>
                <a:spcPct val="0"/>
              </a:spcBef>
            </a:pPr>
            <a:r>
              <a:rPr lang="en-US" sz="2800" spc="-61">
                <a:solidFill>
                  <a:srgbClr val="303030"/>
                </a:solidFill>
                <a:latin typeface="Times New Roman"/>
                <a:ea typeface="Times New Roman"/>
                <a:cs typeface="Times New Roman"/>
                <a:sym typeface="Times New Roman"/>
              </a:rPr>
              <a:t>CHEN ZIQING   G2404783K</a:t>
            </a:r>
          </a:p>
        </p:txBody>
      </p:sp>
      <p:grpSp>
        <p:nvGrpSpPr>
          <p:cNvPr id="12" name="Group 12"/>
          <p:cNvGrpSpPr>
            <a:grpSpLocks noChangeAspect="1"/>
          </p:cNvGrpSpPr>
          <p:nvPr/>
        </p:nvGrpSpPr>
        <p:grpSpPr>
          <a:xfrm>
            <a:off x="8839200" y="1028700"/>
            <a:ext cx="8229600" cy="8229600"/>
            <a:chOff x="0" y="0"/>
            <a:chExt cx="13716000" cy="13716000"/>
          </a:xfrm>
        </p:grpSpPr>
        <p:sp>
          <p:nvSpPr>
            <p:cNvPr id="13" name="Freeform 13"/>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2"/>
              <a:stretch>
                <a:fillRect/>
              </a:stretch>
            </a:blipFill>
          </p:spPr>
          <p:txBody>
            <a:bodyPr/>
            <a:lstStyle/>
            <a:p>
              <a:endParaRPr lang="zh-SG" altLang="en-US"/>
            </a:p>
          </p:txBody>
        </p:sp>
        <p:sp>
          <p:nvSpPr>
            <p:cNvPr id="14" name="Freeform 14"/>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3"/>
              <a:stretch>
                <a:fillRect/>
              </a:stretch>
            </a:blipFill>
          </p:spPr>
          <p:txBody>
            <a:bodyPr/>
            <a:lstStyle/>
            <a:p>
              <a:endParaRPr lang="zh-SG" altLang="en-US"/>
            </a:p>
          </p:txBody>
        </p:sp>
      </p:grpSp>
      <p:sp>
        <p:nvSpPr>
          <p:cNvPr id="15" name="TextBox 15"/>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grpSp>
        <p:nvGrpSpPr>
          <p:cNvPr id="7" name="Group 7"/>
          <p:cNvGrpSpPr>
            <a:grpSpLocks noChangeAspect="1"/>
          </p:cNvGrpSpPr>
          <p:nvPr/>
        </p:nvGrpSpPr>
        <p:grpSpPr>
          <a:xfrm>
            <a:off x="13467309" y="1038225"/>
            <a:ext cx="3791991" cy="3791991"/>
            <a:chOff x="0" y="0"/>
            <a:chExt cx="13716000" cy="13716000"/>
          </a:xfrm>
        </p:grpSpPr>
        <p:sp>
          <p:nvSpPr>
            <p:cNvPr id="8" name="Freeform 8"/>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2"/>
              <a:stretch>
                <a:fillRect l="-16666" r="-16666"/>
              </a:stretch>
            </a:blipFill>
          </p:spPr>
          <p:txBody>
            <a:bodyPr/>
            <a:lstStyle/>
            <a:p>
              <a:endParaRPr lang="zh-SG" altLang="en-US"/>
            </a:p>
          </p:txBody>
        </p:sp>
        <p:sp>
          <p:nvSpPr>
            <p:cNvPr id="9" name="Freeform 9"/>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3"/>
              <a:stretch>
                <a:fillRect/>
              </a:stretch>
            </a:blipFill>
          </p:spPr>
          <p:txBody>
            <a:bodyPr/>
            <a:lstStyle/>
            <a:p>
              <a:endParaRPr lang="zh-SG" altLang="en-US"/>
            </a:p>
          </p:txBody>
        </p:sp>
      </p:grpSp>
      <p:sp>
        <p:nvSpPr>
          <p:cNvPr id="10" name="AutoShape 10"/>
          <p:cNvSpPr/>
          <p:nvPr/>
        </p:nvSpPr>
        <p:spPr>
          <a:xfrm>
            <a:off x="-85306" y="5148263"/>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11" name="TextBox 11"/>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02</a:t>
            </a:r>
          </a:p>
        </p:txBody>
      </p:sp>
      <p:sp>
        <p:nvSpPr>
          <p:cNvPr id="12" name="TextBox 12"/>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3" name="TextBox 13"/>
          <p:cNvSpPr txBox="1"/>
          <p:nvPr/>
        </p:nvSpPr>
        <p:spPr>
          <a:xfrm>
            <a:off x="1952853" y="6140913"/>
            <a:ext cx="4479547" cy="512445"/>
          </a:xfrm>
          <a:prstGeom prst="rect">
            <a:avLst/>
          </a:prstGeom>
        </p:spPr>
        <p:txBody>
          <a:bodyPr lIns="0" tIns="0" rIns="0" bIns="0" rtlCol="0" anchor="t">
            <a:spAutoFit/>
          </a:bodyPr>
          <a:lstStyle/>
          <a:p>
            <a:pPr marL="0" lvl="0" indent="0" algn="l">
              <a:lnSpc>
                <a:spcPts val="3779"/>
              </a:lnSpc>
              <a:spcBef>
                <a:spcPct val="0"/>
              </a:spcBef>
            </a:pPr>
            <a:r>
              <a:rPr lang="en-US" sz="2699" b="1" u="none" strike="noStrike" spc="-59">
                <a:solidFill>
                  <a:srgbClr val="303030"/>
                </a:solidFill>
                <a:latin typeface="Times New Roman Bold"/>
                <a:ea typeface="Times New Roman Bold"/>
                <a:cs typeface="Times New Roman Bold"/>
                <a:sym typeface="Times New Roman Bold"/>
              </a:rPr>
              <a:t>Key Dates &amp; Events</a:t>
            </a:r>
          </a:p>
        </p:txBody>
      </p:sp>
      <p:sp>
        <p:nvSpPr>
          <p:cNvPr id="14" name="TextBox 14"/>
          <p:cNvSpPr txBox="1"/>
          <p:nvPr/>
        </p:nvSpPr>
        <p:spPr>
          <a:xfrm>
            <a:off x="1952853" y="6852358"/>
            <a:ext cx="3836664" cy="1146810"/>
          </a:xfrm>
          <a:prstGeom prst="rect">
            <a:avLst/>
          </a:prstGeom>
        </p:spPr>
        <p:txBody>
          <a:bodyPr lIns="0" tIns="0" rIns="0" bIns="0" rtlCol="0" anchor="t">
            <a:spAutoFit/>
          </a:bodyPr>
          <a:lstStyle/>
          <a:p>
            <a:pPr marL="0" lvl="0" indent="0" algn="just">
              <a:lnSpc>
                <a:spcPts val="2939"/>
              </a:lnSpc>
              <a:spcBef>
                <a:spcPct val="0"/>
              </a:spcBef>
            </a:pPr>
            <a:r>
              <a:rPr lang="en-US" sz="2099" spc="-33">
                <a:solidFill>
                  <a:srgbClr val="303030"/>
                </a:solidFill>
                <a:latin typeface="Times New Roman"/>
                <a:ea typeface="Times New Roman"/>
                <a:cs typeface="Times New Roman"/>
                <a:sym typeface="Times New Roman"/>
              </a:rPr>
              <a:t>S</a:t>
            </a:r>
            <a:r>
              <a:rPr lang="en-US" sz="2099" u="none" strike="noStrike" spc="-33">
                <a:solidFill>
                  <a:srgbClr val="303030"/>
                </a:solidFill>
                <a:latin typeface="Times New Roman"/>
                <a:ea typeface="Times New Roman"/>
                <a:cs typeface="Times New Roman"/>
                <a:sym typeface="Times New Roman"/>
              </a:rPr>
              <a:t>ocial media can serve as a sensor of public sentiment and emotional fluctuations.</a:t>
            </a:r>
          </a:p>
        </p:txBody>
      </p:sp>
      <p:sp>
        <p:nvSpPr>
          <p:cNvPr id="15" name="TextBox 15"/>
          <p:cNvSpPr txBox="1"/>
          <p:nvPr/>
        </p:nvSpPr>
        <p:spPr>
          <a:xfrm>
            <a:off x="7227792" y="6140913"/>
            <a:ext cx="3659134" cy="512445"/>
          </a:xfrm>
          <a:prstGeom prst="rect">
            <a:avLst/>
          </a:prstGeom>
        </p:spPr>
        <p:txBody>
          <a:bodyPr lIns="0" tIns="0" rIns="0" bIns="0" rtlCol="0" anchor="t">
            <a:spAutoFit/>
          </a:bodyPr>
          <a:lstStyle/>
          <a:p>
            <a:pPr marL="0" lvl="0" indent="0" algn="l">
              <a:lnSpc>
                <a:spcPts val="3779"/>
              </a:lnSpc>
              <a:spcBef>
                <a:spcPct val="0"/>
              </a:spcBef>
            </a:pPr>
            <a:r>
              <a:rPr lang="en-US" sz="2699" b="1" u="none" strike="noStrike" spc="-59">
                <a:solidFill>
                  <a:srgbClr val="303030"/>
                </a:solidFill>
                <a:latin typeface="Times New Roman Bold"/>
                <a:ea typeface="Times New Roman Bold"/>
                <a:cs typeface="Times New Roman Bold"/>
                <a:sym typeface="Times New Roman Bold"/>
              </a:rPr>
              <a:t>Content Goals</a:t>
            </a:r>
          </a:p>
        </p:txBody>
      </p:sp>
      <p:sp>
        <p:nvSpPr>
          <p:cNvPr id="16" name="TextBox 16"/>
          <p:cNvSpPr txBox="1"/>
          <p:nvPr/>
        </p:nvSpPr>
        <p:spPr>
          <a:xfrm>
            <a:off x="7227792" y="6763885"/>
            <a:ext cx="4371529" cy="2632710"/>
          </a:xfrm>
          <a:prstGeom prst="rect">
            <a:avLst/>
          </a:prstGeom>
        </p:spPr>
        <p:txBody>
          <a:bodyPr lIns="0" tIns="0" rIns="0" bIns="0" rtlCol="0" anchor="t">
            <a:spAutoFit/>
          </a:bodyPr>
          <a:lstStyle/>
          <a:p>
            <a:pPr marL="0" lvl="0" indent="0" algn="l">
              <a:lnSpc>
                <a:spcPts val="2939"/>
              </a:lnSpc>
              <a:spcBef>
                <a:spcPct val="0"/>
              </a:spcBef>
            </a:pPr>
            <a:r>
              <a:rPr lang="en-US" sz="2099" spc="-33">
                <a:solidFill>
                  <a:srgbClr val="303030"/>
                </a:solidFill>
                <a:latin typeface="Times New Roman"/>
                <a:ea typeface="Times New Roman"/>
                <a:cs typeface="Times New Roman"/>
                <a:sym typeface="Times New Roman"/>
              </a:rPr>
              <a:t>Ex</a:t>
            </a:r>
            <a:r>
              <a:rPr lang="en-US" sz="2099" u="none" strike="noStrike" spc="-33">
                <a:solidFill>
                  <a:srgbClr val="303030"/>
                </a:solidFill>
                <a:latin typeface="Times New Roman"/>
                <a:ea typeface="Times New Roman"/>
                <a:cs typeface="Times New Roman"/>
                <a:sym typeface="Times New Roman"/>
              </a:rPr>
              <a:t>isting research on war-related discourse in social media primarily focuses on platforms like Twitter and Facebook, while Reddit — characterized by long-form content and a strong discussion culture — remains underexplored.</a:t>
            </a:r>
          </a:p>
        </p:txBody>
      </p:sp>
      <p:sp>
        <p:nvSpPr>
          <p:cNvPr id="17" name="TextBox 17"/>
          <p:cNvSpPr txBox="1"/>
          <p:nvPr/>
        </p:nvSpPr>
        <p:spPr>
          <a:xfrm>
            <a:off x="12501130" y="6140913"/>
            <a:ext cx="3573683" cy="512445"/>
          </a:xfrm>
          <a:prstGeom prst="rect">
            <a:avLst/>
          </a:prstGeom>
        </p:spPr>
        <p:txBody>
          <a:bodyPr lIns="0" tIns="0" rIns="0" bIns="0" rtlCol="0" anchor="t">
            <a:spAutoFit/>
          </a:bodyPr>
          <a:lstStyle/>
          <a:p>
            <a:pPr marL="0" lvl="0" indent="0" algn="l">
              <a:lnSpc>
                <a:spcPts val="3779"/>
              </a:lnSpc>
              <a:spcBef>
                <a:spcPct val="0"/>
              </a:spcBef>
            </a:pPr>
            <a:r>
              <a:rPr lang="en-US" sz="2699" b="1" u="none" strike="noStrike" spc="-59">
                <a:solidFill>
                  <a:srgbClr val="303030"/>
                </a:solidFill>
                <a:latin typeface="Times New Roman Bold"/>
                <a:ea typeface="Times New Roman Bold"/>
                <a:cs typeface="Times New Roman Bold"/>
                <a:sym typeface="Times New Roman Bold"/>
              </a:rPr>
              <a:t>Opportunities</a:t>
            </a:r>
          </a:p>
        </p:txBody>
      </p:sp>
      <p:sp>
        <p:nvSpPr>
          <p:cNvPr id="18" name="TextBox 18"/>
          <p:cNvSpPr txBox="1"/>
          <p:nvPr/>
        </p:nvSpPr>
        <p:spPr>
          <a:xfrm>
            <a:off x="12501130" y="6852358"/>
            <a:ext cx="4165927" cy="1889760"/>
          </a:xfrm>
          <a:prstGeom prst="rect">
            <a:avLst/>
          </a:prstGeom>
        </p:spPr>
        <p:txBody>
          <a:bodyPr lIns="0" tIns="0" rIns="0" bIns="0" rtlCol="0" anchor="t">
            <a:spAutoFit/>
          </a:bodyPr>
          <a:lstStyle/>
          <a:p>
            <a:pPr marL="0" lvl="0" indent="0" algn="just">
              <a:lnSpc>
                <a:spcPts val="2939"/>
              </a:lnSpc>
              <a:spcBef>
                <a:spcPct val="0"/>
              </a:spcBef>
            </a:pPr>
            <a:r>
              <a:rPr lang="en-US" sz="2099" spc="-33">
                <a:solidFill>
                  <a:srgbClr val="303030"/>
                </a:solidFill>
                <a:latin typeface="Times New Roman"/>
                <a:ea typeface="Times New Roman"/>
                <a:cs typeface="Times New Roman"/>
                <a:sym typeface="Times New Roman"/>
              </a:rPr>
              <a:t>Inv</a:t>
            </a:r>
            <a:r>
              <a:rPr lang="en-US" sz="2099" u="none" strike="noStrike" spc="-33">
                <a:solidFill>
                  <a:srgbClr val="303030"/>
                </a:solidFill>
                <a:latin typeface="Times New Roman"/>
                <a:ea typeface="Times New Roman"/>
                <a:cs typeface="Times New Roman"/>
                <a:sym typeface="Times New Roman"/>
              </a:rPr>
              <a:t>estigating topic dynamics and sentiment  can help reveal how public opinion evolves during periods of conflict.</a:t>
            </a:r>
          </a:p>
          <a:p>
            <a:pPr marL="0" lvl="0" indent="0" algn="just">
              <a:lnSpc>
                <a:spcPts val="2939"/>
              </a:lnSpc>
              <a:spcBef>
                <a:spcPct val="0"/>
              </a:spcBef>
            </a:pPr>
            <a:endParaRPr lang="en-US" sz="2099" u="none" strike="noStrike" spc="-33">
              <a:solidFill>
                <a:srgbClr val="303030"/>
              </a:solidFill>
              <a:latin typeface="Times New Roman"/>
              <a:ea typeface="Times New Roman"/>
              <a:cs typeface="Times New Roman"/>
              <a:sym typeface="Times New Roman"/>
            </a:endParaRPr>
          </a:p>
        </p:txBody>
      </p:sp>
      <p:sp>
        <p:nvSpPr>
          <p:cNvPr id="19" name="TextBox 19"/>
          <p:cNvSpPr txBox="1"/>
          <p:nvPr/>
        </p:nvSpPr>
        <p:spPr>
          <a:xfrm>
            <a:off x="964809" y="942339"/>
            <a:ext cx="7106285"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INTRODUCTION</a:t>
            </a:r>
          </a:p>
        </p:txBody>
      </p:sp>
      <p:sp>
        <p:nvSpPr>
          <p:cNvPr id="20" name="TextBox 20"/>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21" name="TextBox 21"/>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AutoShape 7"/>
          <p:cNvSpPr/>
          <p:nvPr/>
        </p:nvSpPr>
        <p:spPr>
          <a:xfrm flipH="1" flipV="1">
            <a:off x="83908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8" name="AutoShape 8"/>
          <p:cNvSpPr/>
          <p:nvPr/>
        </p:nvSpPr>
        <p:spPr>
          <a:xfrm flipV="1">
            <a:off x="8390877" y="3658797"/>
            <a:ext cx="9194946"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9" name="AutoShape 9"/>
          <p:cNvSpPr/>
          <p:nvPr/>
        </p:nvSpPr>
        <p:spPr>
          <a:xfrm>
            <a:off x="8390877" y="6628203"/>
            <a:ext cx="9194946" cy="0"/>
          </a:xfrm>
          <a:prstGeom prst="line">
            <a:avLst/>
          </a:prstGeom>
          <a:ln w="9525" cap="flat">
            <a:solidFill>
              <a:srgbClr val="303030"/>
            </a:solidFill>
            <a:prstDash val="solid"/>
            <a:headEnd type="none" w="sm" len="sm"/>
            <a:tailEnd type="none" w="sm" len="sm"/>
          </a:ln>
        </p:spPr>
        <p:txBody>
          <a:bodyPr/>
          <a:lstStyle/>
          <a:p>
            <a:endParaRPr lang="zh-SG" altLang="en-US"/>
          </a:p>
        </p:txBody>
      </p:sp>
      <p:grpSp>
        <p:nvGrpSpPr>
          <p:cNvPr id="10" name="Group 10"/>
          <p:cNvGrpSpPr>
            <a:grpSpLocks noChangeAspect="1"/>
          </p:cNvGrpSpPr>
          <p:nvPr/>
        </p:nvGrpSpPr>
        <p:grpSpPr>
          <a:xfrm>
            <a:off x="1028700" y="2037153"/>
            <a:ext cx="7049135" cy="7049135"/>
            <a:chOff x="0" y="0"/>
            <a:chExt cx="13716000" cy="13716000"/>
          </a:xfrm>
        </p:grpSpPr>
        <p:sp>
          <p:nvSpPr>
            <p:cNvPr id="11" name="Freeform 11"/>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2"/>
              <a:stretch>
                <a:fillRect l="-7720" r="-7720"/>
              </a:stretch>
            </a:blipFill>
          </p:spPr>
          <p:txBody>
            <a:bodyPr/>
            <a:lstStyle/>
            <a:p>
              <a:endParaRPr lang="zh-SG" altLang="en-US"/>
            </a:p>
          </p:txBody>
        </p:sp>
        <p:sp>
          <p:nvSpPr>
            <p:cNvPr id="12" name="Freeform 12"/>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3"/>
              <a:stretch>
                <a:fillRect/>
              </a:stretch>
            </a:blipFill>
          </p:spPr>
          <p:txBody>
            <a:bodyPr/>
            <a:lstStyle/>
            <a:p>
              <a:endParaRPr lang="zh-SG" altLang="en-US"/>
            </a:p>
          </p:txBody>
        </p:sp>
      </p:grpSp>
      <p:sp>
        <p:nvSpPr>
          <p:cNvPr id="13" name="TextBox 13"/>
          <p:cNvSpPr txBox="1"/>
          <p:nvPr/>
        </p:nvSpPr>
        <p:spPr>
          <a:xfrm>
            <a:off x="964809" y="942339"/>
            <a:ext cx="7106285"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BACKGROUND</a:t>
            </a:r>
          </a:p>
        </p:txBody>
      </p:sp>
      <p:sp>
        <p:nvSpPr>
          <p:cNvPr id="14" name="TextBox 14"/>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03</a:t>
            </a:r>
          </a:p>
        </p:txBody>
      </p:sp>
      <p:sp>
        <p:nvSpPr>
          <p:cNvPr id="15" name="TextBox 15"/>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16" name="TextBox 16"/>
          <p:cNvSpPr txBox="1"/>
          <p:nvPr/>
        </p:nvSpPr>
        <p:spPr>
          <a:xfrm>
            <a:off x="9225052" y="1342122"/>
            <a:ext cx="6262695" cy="512445"/>
          </a:xfrm>
          <a:prstGeom prst="rect">
            <a:avLst/>
          </a:prstGeom>
        </p:spPr>
        <p:txBody>
          <a:bodyPr lIns="0" tIns="0" rIns="0" bIns="0" rtlCol="0" anchor="t">
            <a:spAutoFit/>
          </a:bodyPr>
          <a:lstStyle/>
          <a:p>
            <a:pPr marL="0" lvl="0" indent="0" algn="l">
              <a:lnSpc>
                <a:spcPts val="3779"/>
              </a:lnSpc>
              <a:spcBef>
                <a:spcPct val="0"/>
              </a:spcBef>
            </a:pPr>
            <a:r>
              <a:rPr lang="en-US" sz="2699" b="1" spc="-59">
                <a:solidFill>
                  <a:srgbClr val="303030"/>
                </a:solidFill>
                <a:latin typeface="Times New Roman Bold"/>
                <a:ea typeface="Times New Roman Bold"/>
                <a:cs typeface="Times New Roman Bold"/>
                <a:sym typeface="Times New Roman Bold"/>
              </a:rPr>
              <a:t>Why Reddit?</a:t>
            </a:r>
          </a:p>
        </p:txBody>
      </p:sp>
      <p:sp>
        <p:nvSpPr>
          <p:cNvPr id="17" name="TextBox 17"/>
          <p:cNvSpPr txBox="1"/>
          <p:nvPr/>
        </p:nvSpPr>
        <p:spPr>
          <a:xfrm>
            <a:off x="9225052" y="2206870"/>
            <a:ext cx="7526596" cy="694690"/>
          </a:xfrm>
          <a:prstGeom prst="rect">
            <a:avLst/>
          </a:prstGeom>
        </p:spPr>
        <p:txBody>
          <a:bodyPr lIns="0" tIns="0" rIns="0" bIns="0" rtlCol="0" anchor="t">
            <a:spAutoFit/>
          </a:bodyPr>
          <a:lstStyle/>
          <a:p>
            <a:pPr marL="0" lvl="0" indent="0" algn="just">
              <a:lnSpc>
                <a:spcPts val="2659"/>
              </a:lnSpc>
              <a:spcBef>
                <a:spcPct val="0"/>
              </a:spcBef>
            </a:pPr>
            <a:r>
              <a:rPr lang="en-US" sz="1899" spc="-30">
                <a:solidFill>
                  <a:srgbClr val="303030"/>
                </a:solidFill>
                <a:latin typeface="Times New Roman"/>
                <a:ea typeface="Times New Roman"/>
                <a:cs typeface="Times New Roman"/>
                <a:sym typeface="Times New Roman"/>
              </a:rPr>
              <a:t>R</a:t>
            </a:r>
            <a:r>
              <a:rPr lang="en-US" sz="1899" u="none" strike="noStrike" spc="-30">
                <a:solidFill>
                  <a:srgbClr val="303030"/>
                </a:solidFill>
                <a:latin typeface="Times New Roman"/>
                <a:ea typeface="Times New Roman"/>
                <a:cs typeface="Times New Roman"/>
                <a:sym typeface="Times New Roman"/>
              </a:rPr>
              <a:t>eddit enables anonymous, long-form communication, fostering a deeper environment for political and controversial discussions.</a:t>
            </a:r>
          </a:p>
        </p:txBody>
      </p:sp>
      <p:sp>
        <p:nvSpPr>
          <p:cNvPr id="18" name="TextBox 18"/>
          <p:cNvSpPr txBox="1"/>
          <p:nvPr/>
        </p:nvSpPr>
        <p:spPr>
          <a:xfrm>
            <a:off x="9144000" y="3956430"/>
            <a:ext cx="7817778" cy="512445"/>
          </a:xfrm>
          <a:prstGeom prst="rect">
            <a:avLst/>
          </a:prstGeom>
        </p:spPr>
        <p:txBody>
          <a:bodyPr lIns="0" tIns="0" rIns="0" bIns="0" rtlCol="0" anchor="t">
            <a:spAutoFit/>
          </a:bodyPr>
          <a:lstStyle/>
          <a:p>
            <a:pPr marL="0" lvl="0" indent="0" algn="l">
              <a:lnSpc>
                <a:spcPts val="3779"/>
              </a:lnSpc>
              <a:spcBef>
                <a:spcPct val="0"/>
              </a:spcBef>
            </a:pPr>
            <a:r>
              <a:rPr lang="en-US" sz="2699" b="1" spc="-59">
                <a:solidFill>
                  <a:srgbClr val="303030"/>
                </a:solidFill>
                <a:latin typeface="Times New Roman Bold"/>
                <a:ea typeface="Times New Roman Bold"/>
                <a:cs typeface="Times New Roman Bold"/>
                <a:sym typeface="Times New Roman Bold"/>
              </a:rPr>
              <a:t>Why </a:t>
            </a:r>
            <a:r>
              <a:rPr lang="en-US" sz="2699" b="1" u="none" strike="noStrike" spc="-59">
                <a:solidFill>
                  <a:srgbClr val="303030"/>
                </a:solidFill>
                <a:latin typeface="Times New Roman Bold"/>
                <a:ea typeface="Times New Roman Bold"/>
                <a:cs typeface="Times New Roman Bold"/>
                <a:sym typeface="Times New Roman Bold"/>
              </a:rPr>
              <a:t>War-Time Information Flow?</a:t>
            </a:r>
          </a:p>
        </p:txBody>
      </p:sp>
      <p:sp>
        <p:nvSpPr>
          <p:cNvPr id="19" name="TextBox 19"/>
          <p:cNvSpPr txBox="1"/>
          <p:nvPr/>
        </p:nvSpPr>
        <p:spPr>
          <a:xfrm>
            <a:off x="9225052" y="5176275"/>
            <a:ext cx="7526596" cy="694690"/>
          </a:xfrm>
          <a:prstGeom prst="rect">
            <a:avLst/>
          </a:prstGeom>
        </p:spPr>
        <p:txBody>
          <a:bodyPr lIns="0" tIns="0" rIns="0" bIns="0" rtlCol="0" anchor="t">
            <a:spAutoFit/>
          </a:bodyPr>
          <a:lstStyle/>
          <a:p>
            <a:pPr marL="0" lvl="0" indent="0" algn="just">
              <a:lnSpc>
                <a:spcPts val="2659"/>
              </a:lnSpc>
              <a:spcBef>
                <a:spcPct val="0"/>
              </a:spcBef>
            </a:pPr>
            <a:r>
              <a:rPr lang="en-US" sz="1899" spc="-30">
                <a:solidFill>
                  <a:srgbClr val="303030"/>
                </a:solidFill>
                <a:latin typeface="Times New Roman"/>
                <a:ea typeface="Times New Roman"/>
                <a:cs typeface="Times New Roman"/>
                <a:sym typeface="Times New Roman"/>
              </a:rPr>
              <a:t>D</a:t>
            </a:r>
            <a:r>
              <a:rPr lang="en-US" sz="1899" u="none" strike="noStrike" spc="-30">
                <a:solidFill>
                  <a:srgbClr val="303030"/>
                </a:solidFill>
                <a:latin typeface="Times New Roman"/>
                <a:ea typeface="Times New Roman"/>
                <a:cs typeface="Times New Roman"/>
                <a:sym typeface="Times New Roman"/>
              </a:rPr>
              <a:t>uring conflicts, information spreads rapidly and tends to be highly polarized, often triggering emotional responses.</a:t>
            </a:r>
          </a:p>
        </p:txBody>
      </p:sp>
      <p:sp>
        <p:nvSpPr>
          <p:cNvPr id="20" name="TextBox 20"/>
          <p:cNvSpPr txBox="1"/>
          <p:nvPr/>
        </p:nvSpPr>
        <p:spPr>
          <a:xfrm>
            <a:off x="9184526" y="7026922"/>
            <a:ext cx="7736727" cy="512445"/>
          </a:xfrm>
          <a:prstGeom prst="rect">
            <a:avLst/>
          </a:prstGeom>
        </p:spPr>
        <p:txBody>
          <a:bodyPr lIns="0" tIns="0" rIns="0" bIns="0" rtlCol="0" anchor="t">
            <a:spAutoFit/>
          </a:bodyPr>
          <a:lstStyle/>
          <a:p>
            <a:pPr marL="0" lvl="0" indent="0" algn="l">
              <a:lnSpc>
                <a:spcPts val="3779"/>
              </a:lnSpc>
              <a:spcBef>
                <a:spcPct val="0"/>
              </a:spcBef>
            </a:pPr>
            <a:r>
              <a:rPr lang="en-US" sz="2699" b="1" spc="-59">
                <a:solidFill>
                  <a:srgbClr val="303030"/>
                </a:solidFill>
                <a:latin typeface="Times New Roman Bold"/>
                <a:ea typeface="Times New Roman Bold"/>
                <a:cs typeface="Times New Roman Bold"/>
                <a:sym typeface="Times New Roman Bold"/>
              </a:rPr>
              <a:t>Comp</a:t>
            </a:r>
            <a:r>
              <a:rPr lang="en-US" sz="2699" b="1" u="none" strike="noStrike" spc="-59">
                <a:solidFill>
                  <a:srgbClr val="303030"/>
                </a:solidFill>
                <a:latin typeface="Times New Roman Bold"/>
                <a:ea typeface="Times New Roman Bold"/>
                <a:cs typeface="Times New Roman Bold"/>
                <a:sym typeface="Times New Roman Bold"/>
              </a:rPr>
              <a:t>utational Challenges of Large-Scale Texts</a:t>
            </a:r>
          </a:p>
        </p:txBody>
      </p:sp>
      <p:sp>
        <p:nvSpPr>
          <p:cNvPr id="21" name="TextBox 21"/>
          <p:cNvSpPr txBox="1"/>
          <p:nvPr/>
        </p:nvSpPr>
        <p:spPr>
          <a:xfrm>
            <a:off x="9184526" y="7893697"/>
            <a:ext cx="7526596" cy="1028065"/>
          </a:xfrm>
          <a:prstGeom prst="rect">
            <a:avLst/>
          </a:prstGeom>
        </p:spPr>
        <p:txBody>
          <a:bodyPr lIns="0" tIns="0" rIns="0" bIns="0" rtlCol="0" anchor="t">
            <a:spAutoFit/>
          </a:bodyPr>
          <a:lstStyle/>
          <a:p>
            <a:pPr marL="0" lvl="0" indent="0" algn="just">
              <a:lnSpc>
                <a:spcPts val="2659"/>
              </a:lnSpc>
              <a:spcBef>
                <a:spcPct val="0"/>
              </a:spcBef>
            </a:pPr>
            <a:r>
              <a:rPr lang="en-US" sz="1899" spc="-30">
                <a:solidFill>
                  <a:srgbClr val="303030"/>
                </a:solidFill>
                <a:latin typeface="Times New Roman"/>
                <a:ea typeface="Times New Roman"/>
                <a:cs typeface="Times New Roman"/>
                <a:sym typeface="Times New Roman"/>
              </a:rPr>
              <a:t>Long-fo</a:t>
            </a:r>
            <a:r>
              <a:rPr lang="en-US" sz="1899" u="none" strike="noStrike" spc="-30">
                <a:solidFill>
                  <a:srgbClr val="303030"/>
                </a:solidFill>
                <a:latin typeface="Times New Roman"/>
                <a:ea typeface="Times New Roman"/>
                <a:cs typeface="Times New Roman"/>
                <a:sym typeface="Times New Roman"/>
              </a:rPr>
              <a:t>rm social media texts often involve massive volumes of data. This imposes significant demands on data preprocessing and computational resources required.</a:t>
            </a:r>
          </a:p>
        </p:txBody>
      </p:sp>
      <p:sp>
        <p:nvSpPr>
          <p:cNvPr id="22" name="TextBox 22"/>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23" name="TextBox 23"/>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TextBox 7"/>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04</a:t>
            </a:r>
          </a:p>
        </p:txBody>
      </p:sp>
      <p:sp>
        <p:nvSpPr>
          <p:cNvPr id="8" name="TextBox 8"/>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9" name="TextBox 9"/>
          <p:cNvSpPr txBox="1"/>
          <p:nvPr/>
        </p:nvSpPr>
        <p:spPr>
          <a:xfrm>
            <a:off x="1847500" y="1925827"/>
            <a:ext cx="14819556" cy="1609726"/>
          </a:xfrm>
          <a:prstGeom prst="rect">
            <a:avLst/>
          </a:prstGeom>
        </p:spPr>
        <p:txBody>
          <a:bodyPr lIns="0" tIns="0" rIns="0" bIns="0" rtlCol="0" anchor="t">
            <a:spAutoFit/>
          </a:bodyPr>
          <a:lstStyle/>
          <a:p>
            <a:pPr algn="just">
              <a:lnSpc>
                <a:spcPts val="4199"/>
              </a:lnSpc>
            </a:pPr>
            <a:r>
              <a:rPr lang="en-US" sz="2999" spc="-47">
                <a:solidFill>
                  <a:srgbClr val="303030"/>
                </a:solidFill>
                <a:latin typeface="Times New Roman"/>
                <a:ea typeface="Times New Roman"/>
                <a:cs typeface="Times New Roman"/>
                <a:sym typeface="Times New Roman"/>
              </a:rPr>
              <a:t>RQ1:</a:t>
            </a:r>
          </a:p>
          <a:p>
            <a:pPr marL="0" lvl="0" indent="0" algn="just">
              <a:lnSpc>
                <a:spcPts val="4199"/>
              </a:lnSpc>
              <a:spcBef>
                <a:spcPct val="0"/>
              </a:spcBef>
            </a:pPr>
            <a:r>
              <a:rPr lang="en-US" sz="2999" spc="-47">
                <a:solidFill>
                  <a:srgbClr val="303030"/>
                </a:solidFill>
                <a:latin typeface="Times New Roman"/>
                <a:ea typeface="Times New Roman"/>
                <a:cs typeface="Times New Roman"/>
                <a:sym typeface="Times New Roman"/>
              </a:rPr>
              <a:t>What a</a:t>
            </a:r>
            <a:r>
              <a:rPr lang="en-US" sz="2999" u="none" strike="noStrike" spc="-47">
                <a:solidFill>
                  <a:srgbClr val="303030"/>
                </a:solidFill>
                <a:latin typeface="Times New Roman"/>
                <a:ea typeface="Times New Roman"/>
                <a:cs typeface="Times New Roman"/>
                <a:sym typeface="Times New Roman"/>
              </a:rPr>
              <a:t>re the main topics discussed by Reddit users during the Israel-Hamas war? </a:t>
            </a:r>
          </a:p>
          <a:p>
            <a:pPr marL="0" lvl="0" indent="0" algn="just">
              <a:lnSpc>
                <a:spcPts val="4199"/>
              </a:lnSpc>
              <a:spcBef>
                <a:spcPct val="0"/>
              </a:spcBef>
            </a:pPr>
            <a:r>
              <a:rPr lang="en-US" sz="2999" u="none" strike="noStrike" spc="-47">
                <a:solidFill>
                  <a:srgbClr val="303030"/>
                </a:solidFill>
                <a:latin typeface="Times New Roman"/>
                <a:ea typeface="Times New Roman"/>
                <a:cs typeface="Times New Roman"/>
                <a:sym typeface="Times New Roman"/>
              </a:rPr>
              <a:t>How do these topics evolve across different time periods?</a:t>
            </a:r>
          </a:p>
        </p:txBody>
      </p:sp>
      <p:sp>
        <p:nvSpPr>
          <p:cNvPr id="10" name="TextBox 10"/>
          <p:cNvSpPr txBox="1"/>
          <p:nvPr/>
        </p:nvSpPr>
        <p:spPr>
          <a:xfrm>
            <a:off x="1847500" y="4281487"/>
            <a:ext cx="14819556" cy="1609726"/>
          </a:xfrm>
          <a:prstGeom prst="rect">
            <a:avLst/>
          </a:prstGeom>
        </p:spPr>
        <p:txBody>
          <a:bodyPr lIns="0" tIns="0" rIns="0" bIns="0" rtlCol="0" anchor="t">
            <a:spAutoFit/>
          </a:bodyPr>
          <a:lstStyle/>
          <a:p>
            <a:pPr algn="just">
              <a:lnSpc>
                <a:spcPts val="4199"/>
              </a:lnSpc>
            </a:pPr>
            <a:r>
              <a:rPr lang="en-US" sz="2999" spc="-47">
                <a:solidFill>
                  <a:srgbClr val="303030"/>
                </a:solidFill>
                <a:latin typeface="Times New Roman"/>
                <a:ea typeface="Times New Roman"/>
                <a:cs typeface="Times New Roman"/>
                <a:sym typeface="Times New Roman"/>
              </a:rPr>
              <a:t>RQ2:</a:t>
            </a:r>
          </a:p>
          <a:p>
            <a:pPr marL="0" lvl="0" indent="0" algn="just">
              <a:lnSpc>
                <a:spcPts val="4199"/>
              </a:lnSpc>
              <a:spcBef>
                <a:spcPct val="0"/>
              </a:spcBef>
            </a:pPr>
            <a:r>
              <a:rPr lang="en-US" sz="2999" spc="-47">
                <a:solidFill>
                  <a:srgbClr val="303030"/>
                </a:solidFill>
                <a:latin typeface="Times New Roman"/>
                <a:ea typeface="Times New Roman"/>
                <a:cs typeface="Times New Roman"/>
                <a:sym typeface="Times New Roman"/>
              </a:rPr>
              <a:t>What are the</a:t>
            </a:r>
            <a:r>
              <a:rPr lang="en-US" sz="2999" u="none" strike="noStrike" spc="-47">
                <a:solidFill>
                  <a:srgbClr val="303030"/>
                </a:solidFill>
                <a:latin typeface="Times New Roman"/>
                <a:ea typeface="Times New Roman"/>
                <a:cs typeface="Times New Roman"/>
                <a:sym typeface="Times New Roman"/>
              </a:rPr>
              <a:t> emotional trends in Reddit discussions about the conflict, and how do these expressions of sentiment vary across different subreddits?</a:t>
            </a:r>
          </a:p>
        </p:txBody>
      </p:sp>
      <p:sp>
        <p:nvSpPr>
          <p:cNvPr id="11" name="TextBox 11"/>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2" name="TextBox 12"/>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83908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V="1">
            <a:off x="8390877" y="3658797"/>
            <a:ext cx="9194946"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8390877" y="7167172"/>
            <a:ext cx="9194946" cy="0"/>
          </a:xfrm>
          <a:prstGeom prst="line">
            <a:avLst/>
          </a:prstGeom>
          <a:ln w="9525" cap="flat">
            <a:solidFill>
              <a:srgbClr val="303030"/>
            </a:solidFill>
            <a:prstDash val="solid"/>
            <a:headEnd type="none" w="sm" len="sm"/>
            <a:tailEnd type="none" w="sm" len="sm"/>
          </a:ln>
        </p:spPr>
        <p:txBody>
          <a:bodyPr/>
          <a:lstStyle/>
          <a:p>
            <a:endParaRPr lang="zh-SG" altLang="en-US"/>
          </a:p>
        </p:txBody>
      </p:sp>
      <p:grpSp>
        <p:nvGrpSpPr>
          <p:cNvPr id="7" name="Group 7"/>
          <p:cNvGrpSpPr>
            <a:grpSpLocks noChangeAspect="1"/>
          </p:cNvGrpSpPr>
          <p:nvPr/>
        </p:nvGrpSpPr>
        <p:grpSpPr>
          <a:xfrm>
            <a:off x="1028700" y="2037153"/>
            <a:ext cx="7049135" cy="7049135"/>
            <a:chOff x="0" y="0"/>
            <a:chExt cx="13716000" cy="13716000"/>
          </a:xfrm>
        </p:grpSpPr>
        <p:sp>
          <p:nvSpPr>
            <p:cNvPr id="8" name="Freeform 8"/>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2"/>
              <a:stretch>
                <a:fillRect l="-7720" r="-7720"/>
              </a:stretch>
            </a:blipFill>
          </p:spPr>
          <p:txBody>
            <a:bodyPr/>
            <a:lstStyle/>
            <a:p>
              <a:endParaRPr lang="zh-SG" altLang="en-US"/>
            </a:p>
          </p:txBody>
        </p:sp>
        <p:sp>
          <p:nvSpPr>
            <p:cNvPr id="9" name="Freeform 9"/>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3"/>
              <a:stretch>
                <a:fillRect/>
              </a:stretch>
            </a:blipFill>
          </p:spPr>
          <p:txBody>
            <a:bodyPr/>
            <a:lstStyle/>
            <a:p>
              <a:endParaRPr lang="zh-SG" altLang="en-US"/>
            </a:p>
          </p:txBody>
        </p:sp>
      </p:grpSp>
      <p:sp>
        <p:nvSpPr>
          <p:cNvPr id="10" name="TextBox 10"/>
          <p:cNvSpPr txBox="1"/>
          <p:nvPr/>
        </p:nvSpPr>
        <p:spPr>
          <a:xfrm>
            <a:off x="964809" y="942339"/>
            <a:ext cx="7106285"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RELATED WORK</a:t>
            </a:r>
          </a:p>
        </p:txBody>
      </p:sp>
      <p:sp>
        <p:nvSpPr>
          <p:cNvPr id="11" name="TextBox 11"/>
          <p:cNvSpPr txBox="1"/>
          <p:nvPr/>
        </p:nvSpPr>
        <p:spPr>
          <a:xfrm>
            <a:off x="9225052" y="643254"/>
            <a:ext cx="6262695" cy="512445"/>
          </a:xfrm>
          <a:prstGeom prst="rect">
            <a:avLst/>
          </a:prstGeom>
        </p:spPr>
        <p:txBody>
          <a:bodyPr lIns="0" tIns="0" rIns="0" bIns="0" rtlCol="0" anchor="t">
            <a:spAutoFit/>
          </a:bodyPr>
          <a:lstStyle/>
          <a:p>
            <a:pPr marL="0" lvl="0" indent="0" algn="l">
              <a:lnSpc>
                <a:spcPts val="3779"/>
              </a:lnSpc>
              <a:spcBef>
                <a:spcPct val="0"/>
              </a:spcBef>
            </a:pPr>
            <a:r>
              <a:rPr lang="en-US" sz="2699" b="1" spc="-59">
                <a:solidFill>
                  <a:srgbClr val="303030"/>
                </a:solidFill>
                <a:latin typeface="Times New Roman Bold"/>
                <a:ea typeface="Times New Roman Bold"/>
                <a:cs typeface="Times New Roman Bold"/>
                <a:sym typeface="Times New Roman Bold"/>
              </a:rPr>
              <a:t>Social Media and Conflict</a:t>
            </a:r>
          </a:p>
        </p:txBody>
      </p:sp>
      <p:sp>
        <p:nvSpPr>
          <p:cNvPr id="12" name="TextBox 12"/>
          <p:cNvSpPr txBox="1"/>
          <p:nvPr/>
        </p:nvSpPr>
        <p:spPr>
          <a:xfrm>
            <a:off x="9144000" y="1185984"/>
            <a:ext cx="8581171" cy="2028190"/>
          </a:xfrm>
          <a:prstGeom prst="rect">
            <a:avLst/>
          </a:prstGeom>
        </p:spPr>
        <p:txBody>
          <a:bodyPr lIns="0" tIns="0" rIns="0" bIns="0" rtlCol="0" anchor="t">
            <a:spAutoFit/>
          </a:bodyPr>
          <a:lstStyle/>
          <a:p>
            <a:pPr marL="0" lvl="0" indent="0" algn="just">
              <a:lnSpc>
                <a:spcPts val="2659"/>
              </a:lnSpc>
              <a:spcBef>
                <a:spcPct val="0"/>
              </a:spcBef>
            </a:pPr>
            <a:r>
              <a:rPr lang="en-US" sz="1899" spc="-30">
                <a:solidFill>
                  <a:srgbClr val="303030"/>
                </a:solidFill>
                <a:latin typeface="Times New Roman"/>
                <a:ea typeface="Times New Roman"/>
                <a:cs typeface="Times New Roman"/>
                <a:sym typeface="Times New Roman"/>
              </a:rPr>
              <a:t>Social m</a:t>
            </a:r>
            <a:r>
              <a:rPr lang="en-US" sz="1899" u="none" strike="noStrike" spc="-30">
                <a:solidFill>
                  <a:srgbClr val="303030"/>
                </a:solidFill>
                <a:latin typeface="Times New Roman"/>
                <a:ea typeface="Times New Roman"/>
                <a:cs typeface="Times New Roman"/>
                <a:sym typeface="Times New Roman"/>
              </a:rPr>
              <a:t>edia has revolutionized conflict communication, democratizing information and shaping narratives. It alters traditional media coverage, focusing more on human suffering and less on political narratives (Hatte et al., 2021). It also enables strategic dissemination by political and military figures and exacerbates domestic conflicts and polarization due to misinformation (Hunter &amp; Biglaiser, 2022; Shamsi, 2023). This dual role highlights its complex impact on both global and domestic levels.</a:t>
            </a:r>
          </a:p>
        </p:txBody>
      </p:sp>
      <p:sp>
        <p:nvSpPr>
          <p:cNvPr id="13" name="TextBox 13"/>
          <p:cNvSpPr txBox="1"/>
          <p:nvPr/>
        </p:nvSpPr>
        <p:spPr>
          <a:xfrm>
            <a:off x="9225052" y="3711185"/>
            <a:ext cx="7817778" cy="512445"/>
          </a:xfrm>
          <a:prstGeom prst="rect">
            <a:avLst/>
          </a:prstGeom>
        </p:spPr>
        <p:txBody>
          <a:bodyPr lIns="0" tIns="0" rIns="0" bIns="0" rtlCol="0" anchor="t">
            <a:spAutoFit/>
          </a:bodyPr>
          <a:lstStyle/>
          <a:p>
            <a:pPr marL="0" lvl="0" indent="0" algn="l">
              <a:lnSpc>
                <a:spcPts val="3779"/>
              </a:lnSpc>
              <a:spcBef>
                <a:spcPct val="0"/>
              </a:spcBef>
            </a:pPr>
            <a:r>
              <a:rPr lang="en-US" sz="2699" b="1" spc="-59">
                <a:solidFill>
                  <a:srgbClr val="303030"/>
                </a:solidFill>
                <a:latin typeface="Times New Roman Bold"/>
                <a:ea typeface="Times New Roman Bold"/>
                <a:cs typeface="Times New Roman Bold"/>
                <a:sym typeface="Times New Roman Bold"/>
              </a:rPr>
              <a:t>Redd</a:t>
            </a:r>
            <a:r>
              <a:rPr lang="en-US" sz="2699" b="1" u="none" strike="noStrike" spc="-59">
                <a:solidFill>
                  <a:srgbClr val="303030"/>
                </a:solidFill>
                <a:latin typeface="Times New Roman Bold"/>
                <a:ea typeface="Times New Roman Bold"/>
                <a:cs typeface="Times New Roman Bold"/>
                <a:sym typeface="Times New Roman Bold"/>
              </a:rPr>
              <a:t>it Analysis</a:t>
            </a:r>
          </a:p>
        </p:txBody>
      </p:sp>
      <p:sp>
        <p:nvSpPr>
          <p:cNvPr id="14" name="TextBox 14"/>
          <p:cNvSpPr txBox="1"/>
          <p:nvPr/>
        </p:nvSpPr>
        <p:spPr>
          <a:xfrm>
            <a:off x="9140461" y="4271400"/>
            <a:ext cx="8584710" cy="2694940"/>
          </a:xfrm>
          <a:prstGeom prst="rect">
            <a:avLst/>
          </a:prstGeom>
        </p:spPr>
        <p:txBody>
          <a:bodyPr lIns="0" tIns="0" rIns="0" bIns="0" rtlCol="0" anchor="t">
            <a:spAutoFit/>
          </a:bodyPr>
          <a:lstStyle/>
          <a:p>
            <a:pPr marL="0" lvl="0" indent="0" algn="just">
              <a:lnSpc>
                <a:spcPts val="2659"/>
              </a:lnSpc>
              <a:spcBef>
                <a:spcPct val="0"/>
              </a:spcBef>
            </a:pPr>
            <a:r>
              <a:rPr lang="en-US" sz="1899" spc="-30">
                <a:solidFill>
                  <a:srgbClr val="303030"/>
                </a:solidFill>
                <a:latin typeface="Times New Roman"/>
                <a:ea typeface="Times New Roman"/>
                <a:cs typeface="Times New Roman"/>
                <a:sym typeface="Times New Roman"/>
              </a:rPr>
              <a:t>Soc</a:t>
            </a:r>
            <a:r>
              <a:rPr lang="en-US" sz="1899" u="none" strike="noStrike" spc="-30">
                <a:solidFill>
                  <a:srgbClr val="303030"/>
                </a:solidFill>
                <a:latin typeface="Times New Roman"/>
                <a:ea typeface="Times New Roman"/>
                <a:cs typeface="Times New Roman"/>
                <a:sym typeface="Times New Roman"/>
              </a:rPr>
              <a:t>ial media influences information dissemination, with platforms like Reddit highlighting user interactions and emotions through advanced analytics. Sentiment analysis, particularly with models like VADER, captures user emotions effectively, suited to the informal language of social media (Silva et al., 2024). Topic modeling identifies prevailing discussion themes, providing insights into the dynamics of Reddit conversations (Silva et al., 2024). These methods, despite limitations related to the evolving nature of language and user communities, provide valuable frameworks for understanding complex social media interactions.</a:t>
            </a:r>
          </a:p>
        </p:txBody>
      </p:sp>
      <p:sp>
        <p:nvSpPr>
          <p:cNvPr id="15" name="TextBox 15"/>
          <p:cNvSpPr txBox="1"/>
          <p:nvPr/>
        </p:nvSpPr>
        <p:spPr>
          <a:xfrm>
            <a:off x="9184526" y="7448160"/>
            <a:ext cx="7736727" cy="512445"/>
          </a:xfrm>
          <a:prstGeom prst="rect">
            <a:avLst/>
          </a:prstGeom>
        </p:spPr>
        <p:txBody>
          <a:bodyPr lIns="0" tIns="0" rIns="0" bIns="0" rtlCol="0" anchor="t">
            <a:spAutoFit/>
          </a:bodyPr>
          <a:lstStyle/>
          <a:p>
            <a:pPr marL="0" lvl="0" indent="0" algn="l">
              <a:lnSpc>
                <a:spcPts val="3779"/>
              </a:lnSpc>
              <a:spcBef>
                <a:spcPct val="0"/>
              </a:spcBef>
            </a:pPr>
            <a:r>
              <a:rPr lang="en-US" sz="2699" b="1" spc="-59">
                <a:solidFill>
                  <a:srgbClr val="303030"/>
                </a:solidFill>
                <a:latin typeface="Times New Roman Bold"/>
                <a:ea typeface="Times New Roman Bold"/>
                <a:cs typeface="Times New Roman Bold"/>
                <a:sym typeface="Times New Roman Bold"/>
              </a:rPr>
              <a:t>Tex</a:t>
            </a:r>
            <a:r>
              <a:rPr lang="en-US" sz="2699" b="1" u="none" strike="noStrike" spc="-59">
                <a:solidFill>
                  <a:srgbClr val="303030"/>
                </a:solidFill>
                <a:latin typeface="Times New Roman Bold"/>
                <a:ea typeface="Times New Roman Bold"/>
                <a:cs typeface="Times New Roman Bold"/>
                <a:sym typeface="Times New Roman Bold"/>
              </a:rPr>
              <a:t>t and Sentiment Analysis</a:t>
            </a:r>
          </a:p>
        </p:txBody>
      </p:sp>
      <p:sp>
        <p:nvSpPr>
          <p:cNvPr id="16" name="TextBox 16"/>
          <p:cNvSpPr txBox="1"/>
          <p:nvPr/>
        </p:nvSpPr>
        <p:spPr>
          <a:xfrm>
            <a:off x="9144000" y="7989180"/>
            <a:ext cx="8540645" cy="1694815"/>
          </a:xfrm>
          <a:prstGeom prst="rect">
            <a:avLst/>
          </a:prstGeom>
        </p:spPr>
        <p:txBody>
          <a:bodyPr lIns="0" tIns="0" rIns="0" bIns="0" rtlCol="0" anchor="t">
            <a:spAutoFit/>
          </a:bodyPr>
          <a:lstStyle/>
          <a:p>
            <a:pPr marL="0" lvl="0" indent="0" algn="just">
              <a:lnSpc>
                <a:spcPts val="2659"/>
              </a:lnSpc>
              <a:spcBef>
                <a:spcPct val="0"/>
              </a:spcBef>
            </a:pPr>
            <a:r>
              <a:rPr lang="en-US" sz="1899" spc="-30">
                <a:solidFill>
                  <a:srgbClr val="303030"/>
                </a:solidFill>
                <a:latin typeface="Times New Roman"/>
                <a:ea typeface="Times New Roman"/>
                <a:cs typeface="Times New Roman"/>
                <a:sym typeface="Times New Roman"/>
              </a:rPr>
              <a:t>Sentiment analysis, essential for interpreting public opinions on platfo</a:t>
            </a:r>
            <a:r>
              <a:rPr lang="en-US" sz="1899" u="none" strike="noStrike" spc="-30">
                <a:solidFill>
                  <a:srgbClr val="303030"/>
                </a:solidFill>
                <a:latin typeface="Times New Roman"/>
                <a:ea typeface="Times New Roman"/>
                <a:cs typeface="Times New Roman"/>
                <a:sym typeface="Times New Roman"/>
              </a:rPr>
              <a:t>rms like Reddit, employs methods like VADER and advanced techniques such as LSTM and BERT to analyze emotions in social media texts effectively (Raina, 2022; Sun et al., 2024). These tools help adapt to the nuances of informal language, although challenges remain in accurately capturing linguistic and cultural variations (Jiao, 2025).</a:t>
            </a:r>
          </a:p>
        </p:txBody>
      </p:sp>
      <p:sp>
        <p:nvSpPr>
          <p:cNvPr id="17" name="TextBox 17"/>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8" name="TextBox 18"/>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05</a:t>
            </a:r>
          </a:p>
        </p:txBody>
      </p:sp>
      <p:sp>
        <p:nvSpPr>
          <p:cNvPr id="19" name="TextBox 19"/>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83908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V="1">
            <a:off x="8390877" y="3658797"/>
            <a:ext cx="9194946" cy="0"/>
          </a:xfrm>
          <a:prstGeom prst="line">
            <a:avLst/>
          </a:prstGeom>
          <a:ln w="9525" cap="flat">
            <a:solidFill>
              <a:srgbClr val="303030"/>
            </a:solidFill>
            <a:prstDash val="solid"/>
            <a:headEnd type="none" w="sm" len="sm"/>
            <a:tailEnd type="none" w="sm" len="sm"/>
          </a:ln>
        </p:spPr>
        <p:txBody>
          <a:bodyPr/>
          <a:lstStyle/>
          <a:p>
            <a:endParaRPr lang="zh-SG" altLang="en-US"/>
          </a:p>
        </p:txBody>
      </p:sp>
      <p:grpSp>
        <p:nvGrpSpPr>
          <p:cNvPr id="6" name="Group 6"/>
          <p:cNvGrpSpPr>
            <a:grpSpLocks noChangeAspect="1"/>
          </p:cNvGrpSpPr>
          <p:nvPr/>
        </p:nvGrpSpPr>
        <p:grpSpPr>
          <a:xfrm>
            <a:off x="1028700" y="2037153"/>
            <a:ext cx="7049135" cy="7049135"/>
            <a:chOff x="0" y="0"/>
            <a:chExt cx="13716000" cy="13716000"/>
          </a:xfrm>
        </p:grpSpPr>
        <p:sp>
          <p:nvSpPr>
            <p:cNvPr id="7" name="Freeform 7"/>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2"/>
              <a:stretch>
                <a:fillRect l="-7720" r="-7720"/>
              </a:stretch>
            </a:blipFill>
          </p:spPr>
          <p:txBody>
            <a:bodyPr/>
            <a:lstStyle/>
            <a:p>
              <a:endParaRPr lang="zh-SG" altLang="en-US"/>
            </a:p>
          </p:txBody>
        </p:sp>
        <p:sp>
          <p:nvSpPr>
            <p:cNvPr id="8" name="Freeform 8"/>
            <p:cNvSpPr/>
            <p:nvPr/>
          </p:nvSpPr>
          <p:spPr>
            <a:xfrm>
              <a:off x="0" y="0"/>
              <a:ext cx="13716000" cy="13716000"/>
            </a:xfrm>
            <a:custGeom>
              <a:avLst/>
              <a:gdLst/>
              <a:ahLst/>
              <a:cxnLst/>
              <a:rect l="l" t="t" r="r" b="b"/>
              <a:pathLst>
                <a:path w="13716000" h="13716000">
                  <a:moveTo>
                    <a:pt x="13716000" y="13716000"/>
                  </a:moveTo>
                  <a:lnTo>
                    <a:pt x="0" y="13716000"/>
                  </a:lnTo>
                  <a:lnTo>
                    <a:pt x="0" y="0"/>
                  </a:lnTo>
                  <a:lnTo>
                    <a:pt x="13716000" y="0"/>
                  </a:lnTo>
                  <a:lnTo>
                    <a:pt x="13716000" y="13716000"/>
                  </a:lnTo>
                  <a:close/>
                </a:path>
              </a:pathLst>
            </a:custGeom>
            <a:blipFill>
              <a:blip r:embed="rId3"/>
              <a:stretch>
                <a:fillRect/>
              </a:stretch>
            </a:blipFill>
          </p:spPr>
          <p:txBody>
            <a:bodyPr/>
            <a:lstStyle/>
            <a:p>
              <a:endParaRPr lang="zh-SG" altLang="en-US"/>
            </a:p>
          </p:txBody>
        </p:sp>
      </p:grpSp>
      <p:sp>
        <p:nvSpPr>
          <p:cNvPr id="9" name="TextBox 9"/>
          <p:cNvSpPr txBox="1"/>
          <p:nvPr/>
        </p:nvSpPr>
        <p:spPr>
          <a:xfrm>
            <a:off x="964809" y="942339"/>
            <a:ext cx="7106285" cy="923926"/>
          </a:xfrm>
          <a:prstGeom prst="rect">
            <a:avLst/>
          </a:prstGeom>
        </p:spPr>
        <p:txBody>
          <a:bodyPr lIns="0" tIns="0" rIns="0" bIns="0" rtlCol="0" anchor="t">
            <a:spAutoFit/>
          </a:bodyPr>
          <a:lstStyle/>
          <a:p>
            <a:pPr marL="0" lvl="0" indent="0" algn="l">
              <a:lnSpc>
                <a:spcPts val="6000"/>
              </a:lnSpc>
              <a:spcBef>
                <a:spcPct val="0"/>
              </a:spcBef>
            </a:pPr>
            <a:r>
              <a:rPr lang="en-US" sz="6000" spc="-216">
                <a:solidFill>
                  <a:srgbClr val="303030"/>
                </a:solidFill>
                <a:latin typeface="Times New Roman"/>
                <a:ea typeface="Times New Roman"/>
                <a:cs typeface="Times New Roman"/>
                <a:sym typeface="Times New Roman"/>
              </a:rPr>
              <a:t>RELATED WORK</a:t>
            </a:r>
          </a:p>
        </p:txBody>
      </p:sp>
      <p:sp>
        <p:nvSpPr>
          <p:cNvPr id="10" name="TextBox 10"/>
          <p:cNvSpPr txBox="1"/>
          <p:nvPr/>
        </p:nvSpPr>
        <p:spPr>
          <a:xfrm>
            <a:off x="9225052" y="643254"/>
            <a:ext cx="6262695" cy="512445"/>
          </a:xfrm>
          <a:prstGeom prst="rect">
            <a:avLst/>
          </a:prstGeom>
        </p:spPr>
        <p:txBody>
          <a:bodyPr lIns="0" tIns="0" rIns="0" bIns="0" rtlCol="0" anchor="t">
            <a:spAutoFit/>
          </a:bodyPr>
          <a:lstStyle/>
          <a:p>
            <a:pPr marL="0" lvl="0" indent="0" algn="l">
              <a:lnSpc>
                <a:spcPts val="3779"/>
              </a:lnSpc>
              <a:spcBef>
                <a:spcPct val="0"/>
              </a:spcBef>
            </a:pPr>
            <a:r>
              <a:rPr lang="en-US" sz="2699" b="1" spc="-59">
                <a:solidFill>
                  <a:srgbClr val="303030"/>
                </a:solidFill>
                <a:latin typeface="Times New Roman Bold"/>
                <a:ea typeface="Times New Roman Bold"/>
                <a:cs typeface="Times New Roman Bold"/>
                <a:sym typeface="Times New Roman Bold"/>
              </a:rPr>
              <a:t>Israel-Hamas Conflict</a:t>
            </a:r>
          </a:p>
        </p:txBody>
      </p:sp>
      <p:sp>
        <p:nvSpPr>
          <p:cNvPr id="11" name="TextBox 11"/>
          <p:cNvSpPr txBox="1"/>
          <p:nvPr/>
        </p:nvSpPr>
        <p:spPr>
          <a:xfrm>
            <a:off x="9144000" y="1332865"/>
            <a:ext cx="8581171" cy="2028190"/>
          </a:xfrm>
          <a:prstGeom prst="rect">
            <a:avLst/>
          </a:prstGeom>
        </p:spPr>
        <p:txBody>
          <a:bodyPr lIns="0" tIns="0" rIns="0" bIns="0" rtlCol="0" anchor="t">
            <a:spAutoFit/>
          </a:bodyPr>
          <a:lstStyle/>
          <a:p>
            <a:pPr marL="0" lvl="0" indent="0" algn="just">
              <a:lnSpc>
                <a:spcPts val="2659"/>
              </a:lnSpc>
              <a:spcBef>
                <a:spcPct val="0"/>
              </a:spcBef>
            </a:pPr>
            <a:r>
              <a:rPr lang="en-US" sz="1899" spc="-30">
                <a:solidFill>
                  <a:srgbClr val="303030"/>
                </a:solidFill>
                <a:latin typeface="Times New Roman"/>
                <a:ea typeface="Times New Roman"/>
                <a:cs typeface="Times New Roman"/>
                <a:sym typeface="Times New Roman"/>
              </a:rPr>
              <a:t>Th</a:t>
            </a:r>
            <a:r>
              <a:rPr lang="en-US" sz="1899" u="none" strike="noStrike" spc="-30">
                <a:solidFill>
                  <a:srgbClr val="303030"/>
                </a:solidFill>
                <a:latin typeface="Times New Roman"/>
                <a:ea typeface="Times New Roman"/>
                <a:cs typeface="Times New Roman"/>
                <a:sym typeface="Times New Roman"/>
              </a:rPr>
              <a:t>e Israel-Hamas conflict originates from failed peace processes and control disputes over Gaza, intensifying regional tensions ("The Background and Key Issues of the Israel-Hamas War," 2024). Military operations have exacerbated humanitarian crises, causing significant displacement and infrastructure damage (Abumbe et al., 2024). The conflict impacts global geopolitics and is subject to international legal scrutiny, highlighting the need for a focus on human rights and stability.</a:t>
            </a:r>
          </a:p>
        </p:txBody>
      </p:sp>
      <p:sp>
        <p:nvSpPr>
          <p:cNvPr id="12" name="TextBox 12"/>
          <p:cNvSpPr txBox="1"/>
          <p:nvPr/>
        </p:nvSpPr>
        <p:spPr>
          <a:xfrm>
            <a:off x="9225052" y="3854060"/>
            <a:ext cx="7699835" cy="512445"/>
          </a:xfrm>
          <a:prstGeom prst="rect">
            <a:avLst/>
          </a:prstGeom>
        </p:spPr>
        <p:txBody>
          <a:bodyPr lIns="0" tIns="0" rIns="0" bIns="0" rtlCol="0" anchor="t">
            <a:spAutoFit/>
          </a:bodyPr>
          <a:lstStyle/>
          <a:p>
            <a:pPr marL="0" lvl="0" indent="0" algn="l">
              <a:lnSpc>
                <a:spcPts val="3779"/>
              </a:lnSpc>
              <a:spcBef>
                <a:spcPct val="0"/>
              </a:spcBef>
            </a:pPr>
            <a:r>
              <a:rPr lang="en-US" sz="2699" b="1" spc="-59">
                <a:solidFill>
                  <a:srgbClr val="303030"/>
                </a:solidFill>
                <a:latin typeface="Times New Roman Bold"/>
                <a:ea typeface="Times New Roman Bold"/>
                <a:cs typeface="Times New Roman Bold"/>
                <a:sym typeface="Times New Roman Bold"/>
              </a:rPr>
              <a:t>Po</a:t>
            </a:r>
            <a:r>
              <a:rPr lang="en-US" sz="2699" b="1" u="none" strike="noStrike" spc="-59">
                <a:solidFill>
                  <a:srgbClr val="303030"/>
                </a:solidFill>
                <a:latin typeface="Times New Roman Bold"/>
                <a:ea typeface="Times New Roman Bold"/>
                <a:cs typeface="Times New Roman Bold"/>
                <a:sym typeface="Times New Roman Bold"/>
              </a:rPr>
              <a:t>litical Event Impact on Social Media Discussions</a:t>
            </a:r>
          </a:p>
        </p:txBody>
      </p:sp>
      <p:sp>
        <p:nvSpPr>
          <p:cNvPr id="13" name="TextBox 13"/>
          <p:cNvSpPr txBox="1"/>
          <p:nvPr/>
        </p:nvSpPr>
        <p:spPr>
          <a:xfrm>
            <a:off x="9144000" y="4543670"/>
            <a:ext cx="8581171" cy="3695065"/>
          </a:xfrm>
          <a:prstGeom prst="rect">
            <a:avLst/>
          </a:prstGeom>
        </p:spPr>
        <p:txBody>
          <a:bodyPr lIns="0" tIns="0" rIns="0" bIns="0" rtlCol="0" anchor="t">
            <a:spAutoFit/>
          </a:bodyPr>
          <a:lstStyle/>
          <a:p>
            <a:pPr marL="0" lvl="0" indent="0" algn="just">
              <a:lnSpc>
                <a:spcPts val="2659"/>
              </a:lnSpc>
              <a:spcBef>
                <a:spcPct val="0"/>
              </a:spcBef>
            </a:pPr>
            <a:r>
              <a:rPr lang="en-US" sz="1899" spc="-30">
                <a:solidFill>
                  <a:srgbClr val="303030"/>
                </a:solidFill>
                <a:latin typeface="Times New Roman"/>
                <a:ea typeface="Times New Roman"/>
                <a:cs typeface="Times New Roman"/>
                <a:sym typeface="Times New Roman"/>
              </a:rPr>
              <a:t>Social m</a:t>
            </a:r>
            <a:r>
              <a:rPr lang="en-US" sz="1899" u="none" strike="noStrike" spc="-30">
                <a:solidFill>
                  <a:srgbClr val="303030"/>
                </a:solidFill>
                <a:latin typeface="Times New Roman"/>
                <a:ea typeface="Times New Roman"/>
                <a:cs typeface="Times New Roman"/>
                <a:sym typeface="Times New Roman"/>
              </a:rPr>
              <a:t>edia platforms amplify political events, impacting public opinion and political participation. During the 2020 U.S. election, platforms like Twitter intensified political polarization due to the echo chambers effect ("From Echo Chambers to Resonance Chambers: How Offline Political Events Enter and Are Amplified In Online Networks," 2022). The Brexit referendum demonstrated social media's significant role in shaping political narratives and mobilizing discussions (Mora-Cantallops et al., 2021; Calisir &amp; Brambilla, 2019). These platforms facilitate political engagement by enabling individual participation in political discourse and advocacy (Hussain et al., 2023; Sjoraida et al., 2024). However, challenges like misinformation and digital divides necessitate responsible social media use to ensure informed and inclusive participation (Sjoraida et al., 2024).</a:t>
            </a:r>
          </a:p>
        </p:txBody>
      </p:sp>
      <p:sp>
        <p:nvSpPr>
          <p:cNvPr id="14" name="TextBox 14"/>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5" name="TextBox 15"/>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06</a:t>
            </a:r>
          </a:p>
        </p:txBody>
      </p:sp>
      <p:sp>
        <p:nvSpPr>
          <p:cNvPr id="16" name="TextBox 16"/>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FEFEC"/>
        </a:solidFill>
        <a:effectLst/>
      </p:bgPr>
    </p:bg>
    <p:spTree>
      <p:nvGrpSpPr>
        <p:cNvPr id="1" name=""/>
        <p:cNvGrpSpPr/>
        <p:nvPr/>
      </p:nvGrpSpPr>
      <p:grpSpPr>
        <a:xfrm>
          <a:off x="0" y="0"/>
          <a:ext cx="0" cy="0"/>
          <a:chOff x="0" y="0"/>
          <a:chExt cx="0" cy="0"/>
        </a:xfrm>
      </p:grpSpPr>
      <p:sp>
        <p:nvSpPr>
          <p:cNvPr id="2" name="AutoShape 2"/>
          <p:cNvSpPr/>
          <p:nvPr/>
        </p:nvSpPr>
        <p:spPr>
          <a:xfrm>
            <a:off x="-102088" y="689391"/>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3" name="AutoShape 3"/>
          <p:cNvSpPr/>
          <p:nvPr/>
        </p:nvSpPr>
        <p:spPr>
          <a:xfrm>
            <a:off x="-68525" y="9597609"/>
            <a:ext cx="18458612" cy="0"/>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4" name="AutoShape 4"/>
          <p:cNvSpPr/>
          <p:nvPr/>
        </p:nvSpPr>
        <p:spPr>
          <a:xfrm flipH="1" flipV="1">
            <a:off x="702177"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5" name="AutoShape 5"/>
          <p:cNvSpPr/>
          <p:nvPr/>
        </p:nvSpPr>
        <p:spPr>
          <a:xfrm flipH="1" flipV="1">
            <a:off x="17585823" y="-1622007"/>
            <a:ext cx="0" cy="13531015"/>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6" name="AutoShape 6"/>
          <p:cNvSpPr/>
          <p:nvPr/>
        </p:nvSpPr>
        <p:spPr>
          <a:xfrm>
            <a:off x="14584511" y="9597609"/>
            <a:ext cx="0" cy="1138937"/>
          </a:xfrm>
          <a:prstGeom prst="line">
            <a:avLst/>
          </a:prstGeom>
          <a:ln w="9525" cap="flat">
            <a:solidFill>
              <a:srgbClr val="303030"/>
            </a:solidFill>
            <a:prstDash val="solid"/>
            <a:headEnd type="none" w="sm" len="sm"/>
            <a:tailEnd type="none" w="sm" len="sm"/>
          </a:ln>
        </p:spPr>
        <p:txBody>
          <a:bodyPr/>
          <a:lstStyle/>
          <a:p>
            <a:endParaRPr lang="zh-SG" altLang="en-US"/>
          </a:p>
        </p:txBody>
      </p:sp>
      <p:sp>
        <p:nvSpPr>
          <p:cNvPr id="7" name="TextBox 7"/>
          <p:cNvSpPr txBox="1"/>
          <p:nvPr/>
        </p:nvSpPr>
        <p:spPr>
          <a:xfrm>
            <a:off x="16074813" y="9784454"/>
            <a:ext cx="1184487" cy="316230"/>
          </a:xfrm>
          <a:prstGeom prst="rect">
            <a:avLst/>
          </a:prstGeom>
        </p:spPr>
        <p:txBody>
          <a:bodyPr lIns="0" tIns="0" rIns="0" bIns="0" rtlCol="0" anchor="t">
            <a:spAutoFit/>
          </a:bodyPr>
          <a:lstStyle/>
          <a:p>
            <a:pPr algn="r">
              <a:lnSpc>
                <a:spcPts val="2519"/>
              </a:lnSpc>
            </a:pPr>
            <a:r>
              <a:rPr lang="en-US" sz="1799" spc="-39">
                <a:solidFill>
                  <a:srgbClr val="303030"/>
                </a:solidFill>
                <a:latin typeface="Lekton"/>
                <a:ea typeface="Lekton"/>
                <a:cs typeface="Lekton"/>
                <a:sym typeface="Lekton"/>
              </a:rPr>
              <a:t>07</a:t>
            </a:r>
          </a:p>
        </p:txBody>
      </p:sp>
      <p:sp>
        <p:nvSpPr>
          <p:cNvPr id="8" name="TextBox 8"/>
          <p:cNvSpPr txBox="1"/>
          <p:nvPr/>
        </p:nvSpPr>
        <p:spPr>
          <a:xfrm>
            <a:off x="14900680" y="9784454"/>
            <a:ext cx="1174133"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PAGE</a:t>
            </a:r>
          </a:p>
        </p:txBody>
      </p:sp>
      <p:sp>
        <p:nvSpPr>
          <p:cNvPr id="9" name="TextBox 9"/>
          <p:cNvSpPr txBox="1"/>
          <p:nvPr/>
        </p:nvSpPr>
        <p:spPr>
          <a:xfrm>
            <a:off x="2817107" y="1260920"/>
            <a:ext cx="5061349" cy="290195"/>
          </a:xfrm>
          <a:prstGeom prst="rect">
            <a:avLst/>
          </a:prstGeom>
        </p:spPr>
        <p:txBody>
          <a:bodyPr lIns="0" tIns="0" rIns="0" bIns="0" rtlCol="0" anchor="t">
            <a:spAutoFit/>
          </a:bodyPr>
          <a:lstStyle/>
          <a:p>
            <a:pPr marL="0" lvl="0" indent="0" algn="just">
              <a:lnSpc>
                <a:spcPts val="2380"/>
              </a:lnSpc>
              <a:spcBef>
                <a:spcPct val="0"/>
              </a:spcBef>
            </a:pPr>
            <a:r>
              <a:rPr lang="en-US" sz="1700" spc="-27">
                <a:solidFill>
                  <a:srgbClr val="303030"/>
                </a:solidFill>
                <a:latin typeface="Arial Nova"/>
                <a:ea typeface="Arial Nova"/>
                <a:cs typeface="Arial Nova"/>
                <a:sym typeface="Arial Nova"/>
              </a:rPr>
              <a:t>2023</a:t>
            </a:r>
          </a:p>
        </p:txBody>
      </p:sp>
      <p:sp>
        <p:nvSpPr>
          <p:cNvPr id="10" name="TextBox 10"/>
          <p:cNvSpPr txBox="1"/>
          <p:nvPr/>
        </p:nvSpPr>
        <p:spPr>
          <a:xfrm>
            <a:off x="3534264" y="241081"/>
            <a:ext cx="11726776" cy="448310"/>
          </a:xfrm>
          <a:prstGeom prst="rect">
            <a:avLst/>
          </a:prstGeom>
        </p:spPr>
        <p:txBody>
          <a:bodyPr lIns="0" tIns="0" rIns="0" bIns="0" rtlCol="0" anchor="t">
            <a:spAutoFit/>
          </a:bodyPr>
          <a:lstStyle/>
          <a:p>
            <a:pPr marL="0" lvl="0" indent="0" algn="l">
              <a:lnSpc>
                <a:spcPts val="3639"/>
              </a:lnSpc>
              <a:spcBef>
                <a:spcPct val="0"/>
              </a:spcBef>
            </a:pPr>
            <a:r>
              <a:rPr lang="en-US" sz="2599" spc="-57">
                <a:solidFill>
                  <a:srgbClr val="303030"/>
                </a:solidFill>
                <a:latin typeface="Lekton"/>
                <a:ea typeface="Lekton"/>
                <a:cs typeface="Lekton"/>
                <a:sym typeface="Lekton"/>
              </a:rPr>
              <a:t>TIMELINE OF KEY EVENTS IN THE ISRAEL-HAMAS CONFLICT (2023-2025)​</a:t>
            </a:r>
          </a:p>
        </p:txBody>
      </p:sp>
      <p:sp>
        <p:nvSpPr>
          <p:cNvPr id="11" name="TextBox 11"/>
          <p:cNvSpPr txBox="1"/>
          <p:nvPr/>
        </p:nvSpPr>
        <p:spPr>
          <a:xfrm>
            <a:off x="1028700" y="978445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April 07, 2025</a:t>
            </a:r>
          </a:p>
        </p:txBody>
      </p:sp>
      <p:sp>
        <p:nvSpPr>
          <p:cNvPr id="12" name="TextBox 12"/>
          <p:cNvSpPr txBox="1"/>
          <p:nvPr/>
        </p:nvSpPr>
        <p:spPr>
          <a:xfrm>
            <a:off x="2817107" y="1537817"/>
            <a:ext cx="12683827" cy="1564005"/>
          </a:xfrm>
          <a:prstGeom prst="rect">
            <a:avLst/>
          </a:prstGeom>
        </p:spPr>
        <p:txBody>
          <a:bodyPr lIns="0" tIns="0" rIns="0" bIns="0" rtlCol="0" anchor="t">
            <a:spAutoFit/>
          </a:bodyPr>
          <a:lstStyle/>
          <a:p>
            <a:pPr marL="388620" lvl="1" indent="-194310" algn="just">
              <a:lnSpc>
                <a:spcPts val="2520"/>
              </a:lnSpc>
              <a:buFont typeface="Arial"/>
              <a:buChar char="•"/>
            </a:pPr>
            <a:r>
              <a:rPr lang="en-US" sz="1800" spc="-28">
                <a:solidFill>
                  <a:srgbClr val="303030"/>
                </a:solidFill>
                <a:latin typeface="Arial Nova"/>
                <a:ea typeface="Arial Nova"/>
                <a:cs typeface="Arial Nova"/>
                <a:sym typeface="Arial Nova"/>
              </a:rPr>
              <a:t>Oct.7​​: Hamas launch</a:t>
            </a:r>
            <a:r>
              <a:rPr lang="en-US" sz="1800" u="none" strike="noStrike" spc="-28">
                <a:solidFill>
                  <a:srgbClr val="303030"/>
                </a:solidFill>
                <a:latin typeface="Arial Nova"/>
                <a:ea typeface="Arial Nova"/>
                <a:cs typeface="Arial Nova"/>
                <a:sym typeface="Arial Nova"/>
              </a:rPr>
              <a:t>es "Al-Aqsa Flood" operation, firing 5,000 rockets at Israel, seizing 251 hostages; Israel declares war and starts airstrikes on Gaza.</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​​Oct.27​​: UN passes ceasefire resolution; Israel rejects and expands ground operations.</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​​Nov.24​​: Hamas-Israel 7-day temporary ceasefire agreed; partial hostages released, but airstrikes resume Dec.1.</a:t>
            </a:r>
          </a:p>
          <a:p>
            <a:pPr algn="just">
              <a:lnSpc>
                <a:spcPts val="2520"/>
              </a:lnSpc>
            </a:pPr>
            <a:endParaRPr lang="en-US" sz="1800" u="none" strike="noStrike" spc="-28">
              <a:solidFill>
                <a:srgbClr val="303030"/>
              </a:solidFill>
              <a:latin typeface="Arial Nova"/>
              <a:ea typeface="Arial Nova"/>
              <a:cs typeface="Arial Nova"/>
              <a:sym typeface="Arial Nova"/>
            </a:endParaRPr>
          </a:p>
        </p:txBody>
      </p:sp>
      <p:sp>
        <p:nvSpPr>
          <p:cNvPr id="13" name="TextBox 13"/>
          <p:cNvSpPr txBox="1"/>
          <p:nvPr/>
        </p:nvSpPr>
        <p:spPr>
          <a:xfrm>
            <a:off x="2817107" y="3035329"/>
            <a:ext cx="5061349" cy="290195"/>
          </a:xfrm>
          <a:prstGeom prst="rect">
            <a:avLst/>
          </a:prstGeom>
        </p:spPr>
        <p:txBody>
          <a:bodyPr lIns="0" tIns="0" rIns="0" bIns="0" rtlCol="0" anchor="t">
            <a:spAutoFit/>
          </a:bodyPr>
          <a:lstStyle/>
          <a:p>
            <a:pPr marL="0" lvl="0" indent="0" algn="just">
              <a:lnSpc>
                <a:spcPts val="2380"/>
              </a:lnSpc>
              <a:spcBef>
                <a:spcPct val="0"/>
              </a:spcBef>
            </a:pPr>
            <a:r>
              <a:rPr lang="en-US" sz="1700" spc="-27">
                <a:solidFill>
                  <a:srgbClr val="303030"/>
                </a:solidFill>
                <a:latin typeface="Arial Nova"/>
                <a:ea typeface="Arial Nova"/>
                <a:cs typeface="Arial Nova"/>
                <a:sym typeface="Arial Nova"/>
              </a:rPr>
              <a:t>2024</a:t>
            </a:r>
          </a:p>
        </p:txBody>
      </p:sp>
      <p:sp>
        <p:nvSpPr>
          <p:cNvPr id="14" name="TextBox 14"/>
          <p:cNvSpPr txBox="1"/>
          <p:nvPr/>
        </p:nvSpPr>
        <p:spPr>
          <a:xfrm>
            <a:off x="2817107" y="3344574"/>
            <a:ext cx="12683827" cy="3449955"/>
          </a:xfrm>
          <a:prstGeom prst="rect">
            <a:avLst/>
          </a:prstGeom>
        </p:spPr>
        <p:txBody>
          <a:bodyPr lIns="0" tIns="0" rIns="0" bIns="0" rtlCol="0" anchor="t">
            <a:spAutoFit/>
          </a:bodyPr>
          <a:lstStyle/>
          <a:p>
            <a:pPr marL="388620" lvl="1" indent="-194310" algn="just">
              <a:lnSpc>
                <a:spcPts val="2520"/>
              </a:lnSpc>
              <a:buFont typeface="Arial"/>
              <a:buChar char="•"/>
            </a:pPr>
            <a:r>
              <a:rPr lang="en-US" sz="1800" spc="-28">
                <a:solidFill>
                  <a:srgbClr val="303030"/>
                </a:solidFill>
                <a:latin typeface="Arial Nova"/>
                <a:ea typeface="Arial Nova"/>
                <a:cs typeface="Arial Nova"/>
                <a:sym typeface="Arial Nova"/>
              </a:rPr>
              <a:t>​​Jan.15​​: Israeli military declar</a:t>
            </a:r>
            <a:r>
              <a:rPr lang="en-US" sz="1800" u="none" strike="noStrike" spc="-28">
                <a:solidFill>
                  <a:srgbClr val="303030"/>
                </a:solidFill>
                <a:latin typeface="Arial Nova"/>
                <a:ea typeface="Arial Nova"/>
                <a:cs typeface="Arial Nova"/>
                <a:sym typeface="Arial Nova"/>
              </a:rPr>
              <a:t>es end to "high-intensity combat" in northern Gaza.</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​​Feb.29​​: WHO confirms over 30,000 deaths in Gaza.</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​​Mar.31​​: Cairo ceasefire talks begin; Hamas not involved.</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​​May.9​​: Cairo negotiations collapse; IDF advances into southern Gaza (Rafah).</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​​May.20​​: ICC issues arrest warrants for Netanyahu, others.</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​​Jul.31​​: Hamas politburo leader Haniyeh assassinated in Iran.</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​​Aug.6​​: Yehya Sinwar succeeds as Hamas leader.</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​​Aug.15​​: Gaza death toll surpasses 40,000.</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​​Sep.1​​: Remains of 6 Israeli hostages found; sparks domestic protests.</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​​Oct.3​​: Senior Hamas member Mushatah killed in Israeli airstrike.</a:t>
            </a:r>
          </a:p>
          <a:p>
            <a:pPr algn="just">
              <a:lnSpc>
                <a:spcPts val="2520"/>
              </a:lnSpc>
            </a:pPr>
            <a:endParaRPr lang="en-US" sz="1800" u="none" strike="noStrike" spc="-28">
              <a:solidFill>
                <a:srgbClr val="303030"/>
              </a:solidFill>
              <a:latin typeface="Arial Nova"/>
              <a:ea typeface="Arial Nova"/>
              <a:cs typeface="Arial Nova"/>
              <a:sym typeface="Arial Nova"/>
            </a:endParaRPr>
          </a:p>
        </p:txBody>
      </p:sp>
      <p:sp>
        <p:nvSpPr>
          <p:cNvPr id="15" name="TextBox 15"/>
          <p:cNvSpPr txBox="1"/>
          <p:nvPr/>
        </p:nvSpPr>
        <p:spPr>
          <a:xfrm>
            <a:off x="2817107" y="7663209"/>
            <a:ext cx="5061349" cy="290195"/>
          </a:xfrm>
          <a:prstGeom prst="rect">
            <a:avLst/>
          </a:prstGeom>
        </p:spPr>
        <p:txBody>
          <a:bodyPr lIns="0" tIns="0" rIns="0" bIns="0" rtlCol="0" anchor="t">
            <a:spAutoFit/>
          </a:bodyPr>
          <a:lstStyle/>
          <a:p>
            <a:pPr marL="0" lvl="0" indent="0" algn="just">
              <a:lnSpc>
                <a:spcPts val="2380"/>
              </a:lnSpc>
              <a:spcBef>
                <a:spcPct val="0"/>
              </a:spcBef>
            </a:pPr>
            <a:r>
              <a:rPr lang="en-US" sz="1700" spc="-27">
                <a:solidFill>
                  <a:srgbClr val="303030"/>
                </a:solidFill>
                <a:latin typeface="Arial Nova"/>
                <a:ea typeface="Arial Nova"/>
                <a:cs typeface="Arial Nova"/>
                <a:sym typeface="Arial Nova"/>
              </a:rPr>
              <a:t>Spillover Events​</a:t>
            </a:r>
          </a:p>
        </p:txBody>
      </p:sp>
      <p:sp>
        <p:nvSpPr>
          <p:cNvPr id="16" name="TextBox 16"/>
          <p:cNvSpPr txBox="1"/>
          <p:nvPr/>
        </p:nvSpPr>
        <p:spPr>
          <a:xfrm>
            <a:off x="2817107" y="7089804"/>
            <a:ext cx="12683827" cy="621030"/>
          </a:xfrm>
          <a:prstGeom prst="rect">
            <a:avLst/>
          </a:prstGeom>
        </p:spPr>
        <p:txBody>
          <a:bodyPr lIns="0" tIns="0" rIns="0" bIns="0" rtlCol="0" anchor="t">
            <a:spAutoFit/>
          </a:bodyPr>
          <a:lstStyle/>
          <a:p>
            <a:pPr marL="388620" lvl="1" indent="-194310" algn="just">
              <a:lnSpc>
                <a:spcPts val="2520"/>
              </a:lnSpc>
              <a:buFont typeface="Arial"/>
              <a:buChar char="•"/>
            </a:pPr>
            <a:r>
              <a:rPr lang="en-US" sz="1800" spc="-28">
                <a:solidFill>
                  <a:srgbClr val="303030"/>
                </a:solidFill>
                <a:latin typeface="Arial Nova"/>
                <a:ea typeface="Arial Nova"/>
                <a:cs typeface="Arial Nova"/>
                <a:sym typeface="Arial Nova"/>
              </a:rPr>
              <a:t>Jan.15: Ceas</a:t>
            </a:r>
            <a:r>
              <a:rPr lang="en-US" sz="1800" u="none" strike="noStrike" spc="-28">
                <a:solidFill>
                  <a:srgbClr val="303030"/>
                </a:solidFill>
                <a:latin typeface="Arial Nova"/>
                <a:ea typeface="Arial Nova"/>
                <a:cs typeface="Arial Nova"/>
                <a:sym typeface="Arial Nova"/>
              </a:rPr>
              <a:t>efire deal reached: Hamas releases 33 hostages in phases; Israel frees Palestinian prisoners.</a:t>
            </a:r>
          </a:p>
          <a:p>
            <a:pPr algn="just">
              <a:lnSpc>
                <a:spcPts val="2520"/>
              </a:lnSpc>
            </a:pPr>
            <a:endParaRPr lang="en-US" sz="1800" u="none" strike="noStrike" spc="-28">
              <a:solidFill>
                <a:srgbClr val="303030"/>
              </a:solidFill>
              <a:latin typeface="Arial Nova"/>
              <a:ea typeface="Arial Nova"/>
              <a:cs typeface="Arial Nova"/>
              <a:sym typeface="Arial Nova"/>
            </a:endParaRPr>
          </a:p>
        </p:txBody>
      </p:sp>
      <p:sp>
        <p:nvSpPr>
          <p:cNvPr id="17" name="TextBox 17"/>
          <p:cNvSpPr txBox="1"/>
          <p:nvPr/>
        </p:nvSpPr>
        <p:spPr>
          <a:xfrm>
            <a:off x="2824174" y="6765954"/>
            <a:ext cx="5061349" cy="290195"/>
          </a:xfrm>
          <a:prstGeom prst="rect">
            <a:avLst/>
          </a:prstGeom>
        </p:spPr>
        <p:txBody>
          <a:bodyPr lIns="0" tIns="0" rIns="0" bIns="0" rtlCol="0" anchor="t">
            <a:spAutoFit/>
          </a:bodyPr>
          <a:lstStyle/>
          <a:p>
            <a:pPr marL="0" lvl="0" indent="0" algn="just">
              <a:lnSpc>
                <a:spcPts val="2380"/>
              </a:lnSpc>
              <a:spcBef>
                <a:spcPct val="0"/>
              </a:spcBef>
            </a:pPr>
            <a:r>
              <a:rPr lang="en-US" sz="1700" spc="-27">
                <a:solidFill>
                  <a:srgbClr val="303030"/>
                </a:solidFill>
                <a:latin typeface="Arial Nova"/>
                <a:ea typeface="Arial Nova"/>
                <a:cs typeface="Arial Nova"/>
                <a:sym typeface="Arial Nova"/>
              </a:rPr>
              <a:t>2025</a:t>
            </a:r>
          </a:p>
        </p:txBody>
      </p:sp>
      <p:sp>
        <p:nvSpPr>
          <p:cNvPr id="18" name="TextBox 18"/>
          <p:cNvSpPr txBox="1"/>
          <p:nvPr/>
        </p:nvSpPr>
        <p:spPr>
          <a:xfrm>
            <a:off x="2817107" y="7977533"/>
            <a:ext cx="12683827" cy="1249680"/>
          </a:xfrm>
          <a:prstGeom prst="rect">
            <a:avLst/>
          </a:prstGeom>
        </p:spPr>
        <p:txBody>
          <a:bodyPr lIns="0" tIns="0" rIns="0" bIns="0" rtlCol="0" anchor="t">
            <a:spAutoFit/>
          </a:bodyPr>
          <a:lstStyle/>
          <a:p>
            <a:pPr marL="388620" lvl="1" indent="-194310" algn="just">
              <a:lnSpc>
                <a:spcPts val="2520"/>
              </a:lnSpc>
              <a:buFont typeface="Arial"/>
              <a:buChar char="•"/>
            </a:pPr>
            <a:r>
              <a:rPr lang="en-US" sz="1800" spc="-28">
                <a:solidFill>
                  <a:srgbClr val="303030"/>
                </a:solidFill>
                <a:latin typeface="Arial Nova"/>
                <a:ea typeface="Arial Nova"/>
                <a:cs typeface="Arial Nova"/>
                <a:sym typeface="Arial Nova"/>
              </a:rPr>
              <a:t>​​Apr.1​​， 2024: Isra</a:t>
            </a:r>
            <a:r>
              <a:rPr lang="en-US" sz="1800" u="none" strike="noStrike" spc="-28">
                <a:solidFill>
                  <a:srgbClr val="303030"/>
                </a:solidFill>
                <a:latin typeface="Arial Nova"/>
                <a:ea typeface="Arial Nova"/>
                <a:cs typeface="Arial Nova"/>
                <a:sym typeface="Arial Nova"/>
              </a:rPr>
              <a:t>eli airstrike hits Iranian embassy in Syria, killing 7 IRGC members.</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​​Jun.10​​， 2024: UN Security Council passes Gaza ceasefire resolution.</a:t>
            </a:r>
          </a:p>
          <a:p>
            <a:pPr marL="388620" lvl="1" indent="-194310" algn="just">
              <a:lnSpc>
                <a:spcPts val="2520"/>
              </a:lnSpc>
              <a:buFont typeface="Arial"/>
              <a:buChar char="•"/>
            </a:pPr>
            <a:r>
              <a:rPr lang="en-US" sz="1800" u="none" strike="noStrike" spc="-28">
                <a:solidFill>
                  <a:srgbClr val="303030"/>
                </a:solidFill>
                <a:latin typeface="Arial Nova"/>
                <a:ea typeface="Arial Nova"/>
                <a:cs typeface="Arial Nova"/>
                <a:sym typeface="Arial Nova"/>
              </a:rPr>
              <a:t>​​Jul.21-23​​， 2024: 14 Palestinian factions sign Beijing Declaration, ending internal divisions.</a:t>
            </a:r>
          </a:p>
          <a:p>
            <a:pPr algn="just">
              <a:lnSpc>
                <a:spcPts val="2520"/>
              </a:lnSpc>
            </a:pPr>
            <a:endParaRPr lang="en-US" sz="1800" u="none" strike="noStrike" spc="-28">
              <a:solidFill>
                <a:srgbClr val="303030"/>
              </a:solidFill>
              <a:latin typeface="Arial Nova"/>
              <a:ea typeface="Arial Nova"/>
              <a:cs typeface="Arial Nova"/>
              <a:sym typeface="Arial Nova"/>
            </a:endParaRPr>
          </a:p>
        </p:txBody>
      </p:sp>
      <p:sp>
        <p:nvSpPr>
          <p:cNvPr id="19" name="TextBox 19"/>
          <p:cNvSpPr txBox="1"/>
          <p:nvPr/>
        </p:nvSpPr>
        <p:spPr>
          <a:xfrm rot="5400000">
            <a:off x="16181526" y="2629724"/>
            <a:ext cx="3518280" cy="316230"/>
          </a:xfrm>
          <a:prstGeom prst="rect">
            <a:avLst/>
          </a:prstGeom>
        </p:spPr>
        <p:txBody>
          <a:bodyPr lIns="0" tIns="0" rIns="0" bIns="0" rtlCol="0" anchor="t">
            <a:spAutoFit/>
          </a:bodyPr>
          <a:lstStyle/>
          <a:p>
            <a:pPr algn="l">
              <a:lnSpc>
                <a:spcPts val="2519"/>
              </a:lnSpc>
            </a:pPr>
            <a:r>
              <a:rPr lang="en-US" sz="1799" spc="-39">
                <a:solidFill>
                  <a:srgbClr val="303030"/>
                </a:solidFill>
                <a:latin typeface="Lekton"/>
                <a:ea typeface="Lekton"/>
                <a:cs typeface="Lekton"/>
                <a:sym typeface="Lekton"/>
              </a:rPr>
              <a:t>IS7650 SOCIAL MEDIA ANALYSIS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TotalTime>
  <Words>4779</Words>
  <Application>Microsoft Macintosh PowerPoint</Application>
  <PresentationFormat>自定义</PresentationFormat>
  <Paragraphs>447</Paragraphs>
  <Slides>31</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31</vt:i4>
      </vt:variant>
    </vt:vector>
  </HeadingPairs>
  <TitlesOfParts>
    <vt:vector size="39" baseType="lpstr">
      <vt:lpstr>Arial</vt:lpstr>
      <vt:lpstr>Times New Roman</vt:lpstr>
      <vt:lpstr>Lekton Bold</vt:lpstr>
      <vt:lpstr>Arial Nova</vt:lpstr>
      <vt:lpstr>Times New Roman Bold</vt:lpstr>
      <vt:lpstr>Lekton</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Cream Minimal Social Media Marketing Report Presentation</dc:title>
  <cp:lastModifiedBy>#ZHAO ZIQING#</cp:lastModifiedBy>
  <cp:revision>3</cp:revision>
  <dcterms:created xsi:type="dcterms:W3CDTF">2006-08-16T00:00:00Z</dcterms:created>
  <dcterms:modified xsi:type="dcterms:W3CDTF">2025-04-07T11:42:11Z</dcterms:modified>
  <dc:identifier>DAGjy9S4oDk</dc:identifier>
</cp:coreProperties>
</file>

<file path=docProps/thumbnail.jpeg>
</file>